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</p:sldIdLst>
  <p:sldSz cx="6858000" cy="9144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33012-8DF7-4162-B1B5-BFB36666C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8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F603-F81A-46DD-B4DB-A1757B6CA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8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7128E-1249-4BC4-9C29-CD9757DC2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60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0A78B-4857-4643-9D96-F9009809F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11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98285-CDB1-454C-B08E-138F75320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70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2620-E60A-4BE2-828E-2ABEB3840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90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AB077-7FF8-46FB-8603-3027655BC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64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92137-C42E-467D-BF66-C308FDDB9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65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904B-E192-4161-A9BE-CD1D3E720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09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2F6E-066D-407F-BBCB-5055CF243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35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C0BBF-3C97-4F63-9082-47E98C878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1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4B87-1A64-4258-BA24-2AADD1D6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34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B3D-A036-457F-B79D-5ED59A970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72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0AE1E-5A41-414D-8067-E68EDB893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35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589BE-774B-4203-807A-C16B3CE8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F9BB7-7908-4B54-8F83-FB51FCD47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63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1DDF-1B97-40D6-81D8-B018A5FA1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86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CC967-831D-4831-BFAE-E87331D41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38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20CA7-E4AB-41A5-AF92-A962E4D2C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670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6368-6FEE-41B5-A855-CDA0818C4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17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BDCAA-33C2-4C4D-8202-0072369A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28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439BB-6ED2-4D6C-886E-B34FA64B1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1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048C-E789-45D3-94B1-B3751FCEB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073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BAA8-FB29-41C9-877E-98E46CD65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9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F02B7-F243-4C5A-9CC4-AB79E2A89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2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76C77-32AB-4EEC-B51E-78E454C60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F09D6-9984-4DCA-9488-02DC29246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9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DA49B-DD87-498A-AF2E-DD2F4C1BB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5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620F3-BBD5-4C66-8771-722FC9EE2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7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C88F3-BC30-49E0-919B-3D01CAD86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2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4D1C-DFC3-43A7-BBBE-3682C1AB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5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3645783-654C-4590-AD97-E255552EC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 rot="5400000">
            <a:off x="-3245644" y="4111487"/>
            <a:ext cx="9021763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latin typeface="Century Gothic" pitchFamily="34" charset="0"/>
              </a:rPr>
              <a:t>f(x) = </a:t>
            </a:r>
            <a:r>
              <a:rPr lang="en-US" altLang="en-US" sz="6200" b="1" dirty="0">
                <a:latin typeface="Century Gothic" pitchFamily="34" charset="0"/>
              </a:rPr>
              <a:t>a </a:t>
            </a:r>
            <a:r>
              <a:rPr lang="en-US" altLang="en-US" sz="6200" b="1" dirty="0" smtClean="0">
                <a:latin typeface="Century Gothic" pitchFamily="34" charset="0"/>
              </a:rPr>
              <a:t> trig (</a:t>
            </a:r>
            <a:r>
              <a:rPr lang="en-US" altLang="en-US" sz="6200" b="1" dirty="0" err="1" smtClean="0">
                <a:latin typeface="Century Gothic" pitchFamily="34" charset="0"/>
              </a:rPr>
              <a:t>bx</a:t>
            </a:r>
            <a:r>
              <a:rPr lang="en-US" altLang="en-US" sz="6200" b="1" dirty="0" smtClean="0">
                <a:latin typeface="Century Gothic" pitchFamily="34" charset="0"/>
              </a:rPr>
              <a:t> -  c)  + d   </a:t>
            </a:r>
            <a:r>
              <a:rPr lang="en-US" altLang="en-US" sz="6200" b="1" baseline="30000" dirty="0" smtClean="0">
                <a:latin typeface="Century Gothic" pitchFamily="34" charset="0"/>
              </a:rPr>
              <a:t> </a:t>
            </a:r>
            <a:endParaRPr lang="en-US" altLang="en-US" sz="72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 rot="5400000">
            <a:off x="495298" y="154471"/>
            <a:ext cx="222726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a </a:t>
            </a:r>
            <a:r>
              <a:rPr lang="en-US" sz="1200" b="1" dirty="0" smtClean="0">
                <a:latin typeface="Century Gothic" pitchFamily="34" charset="0"/>
              </a:rPr>
              <a:t>is the  _______________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a _________________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    then </a:t>
            </a:r>
            <a:r>
              <a:rPr lang="en-US" sz="1200" b="1" dirty="0">
                <a:latin typeface="Century Gothic" pitchFamily="34" charset="0"/>
              </a:rPr>
              <a:t>the graph reflects </a:t>
            </a:r>
            <a:endParaRPr lang="en-US" sz="1200" b="1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     across the  ____________ 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>
                <a:latin typeface="Century Gothic" pitchFamily="34" charset="0"/>
              </a:rPr>
              <a:t> </a:t>
            </a:r>
            <a:r>
              <a:rPr lang="en-US" sz="1200" b="1" dirty="0" smtClean="0">
                <a:latin typeface="Century Gothic" pitchFamily="34" charset="0"/>
              </a:rPr>
              <a:t>If </a:t>
            </a:r>
            <a:r>
              <a:rPr lang="en-US" sz="1200" b="1" dirty="0" smtClean="0">
                <a:latin typeface="Century Gothic" pitchFamily="34" charset="0"/>
              </a:rPr>
              <a:t>a is &gt; 1 then the graph is a vertical ____________________.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a is a number between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 _____________ the graph is a  vertical _______________.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 rot="5400000">
            <a:off x="222250" y="4791075"/>
            <a:ext cx="2286000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Be careful with c.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c is called the ___________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    _______________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c is ____________ then the graph moves _______.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1200" b="1" dirty="0" smtClean="0">
              <a:latin typeface="Century Gothic" pitchFamily="34" charset="0"/>
            </a:endParaRP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c is ____________ then the graph moves _</a:t>
            </a:r>
            <a:r>
              <a:rPr lang="en-US" sz="1600" b="1" dirty="0" smtClean="0">
                <a:latin typeface="Century Gothic" pitchFamily="34" charset="0"/>
              </a:rPr>
              <a:t>______.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 rot="5400000">
            <a:off x="527050" y="6985338"/>
            <a:ext cx="1676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latin typeface="Century Gothic" pitchFamily="34" charset="0"/>
              </a:rPr>
              <a:t>d</a:t>
            </a:r>
            <a:r>
              <a:rPr lang="en-US" altLang="en-US" sz="1200" b="1" smtClean="0">
                <a:latin typeface="Century Gothic" pitchFamily="34" charset="0"/>
              </a:rPr>
              <a:t> is called ___________________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200" b="1" dirty="0" smtClean="0">
                <a:latin typeface="Century Gothic" pitchFamily="34" charset="0"/>
              </a:rPr>
              <a:t>If </a:t>
            </a:r>
            <a:r>
              <a:rPr lang="en-US" altLang="en-US" sz="1200" b="1" dirty="0" smtClean="0">
                <a:latin typeface="Century Gothic" pitchFamily="34" charset="0"/>
              </a:rPr>
              <a:t>d </a:t>
            </a:r>
            <a:r>
              <a:rPr lang="en-US" altLang="en-US" sz="1200" b="1" dirty="0">
                <a:latin typeface="Century Gothic" pitchFamily="34" charset="0"/>
              </a:rPr>
              <a:t>is </a:t>
            </a:r>
            <a:r>
              <a:rPr lang="en-US" altLang="en-US" sz="1200" b="1" dirty="0" smtClean="0">
                <a:latin typeface="Century Gothic" pitchFamily="34" charset="0"/>
              </a:rPr>
              <a:t>_____________ </a:t>
            </a:r>
            <a:r>
              <a:rPr lang="en-US" altLang="en-US" sz="1200" b="1" dirty="0">
                <a:latin typeface="Century Gothic" pitchFamily="34" charset="0"/>
              </a:rPr>
              <a:t>then the graph moves ______.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latin typeface="Century Gothic" pitchFamily="34" charset="0"/>
              </a:rPr>
              <a:t>If </a:t>
            </a:r>
            <a:r>
              <a:rPr lang="en-US" altLang="en-US" sz="1200" b="1" dirty="0" smtClean="0">
                <a:latin typeface="Century Gothic" pitchFamily="34" charset="0"/>
              </a:rPr>
              <a:t>d </a:t>
            </a:r>
            <a:r>
              <a:rPr lang="en-US" altLang="en-US" sz="1200" b="1" dirty="0">
                <a:latin typeface="Century Gothic" pitchFamily="34" charset="0"/>
              </a:rPr>
              <a:t>is </a:t>
            </a:r>
            <a:r>
              <a:rPr lang="en-US" altLang="en-US" sz="1200" b="1" dirty="0" smtClean="0">
                <a:latin typeface="Century Gothic" pitchFamily="34" charset="0"/>
              </a:rPr>
              <a:t>_____________ </a:t>
            </a:r>
            <a:r>
              <a:rPr lang="en-US" altLang="en-US" sz="1200" b="1" dirty="0">
                <a:latin typeface="Century Gothic" pitchFamily="34" charset="0"/>
              </a:rPr>
              <a:t>then the graph moves _______.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 rot="5400000">
            <a:off x="3715807" y="2933390"/>
            <a:ext cx="204099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 smtClean="0">
                <a:latin typeface="Century Gothic" pitchFamily="34" charset="0"/>
              </a:rPr>
              <a:t>After you find the period, you will divide the period by ______ to find your increments.  You must always give 5 points on each trig graph.</a:t>
            </a:r>
            <a:endParaRPr lang="en-US" altLang="en-US" sz="1400" b="1" dirty="0">
              <a:latin typeface="Century Gothic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 rot="5400000">
            <a:off x="613833" y="2418635"/>
            <a:ext cx="20240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b </a:t>
            </a:r>
            <a:r>
              <a:rPr lang="en-US" sz="1200" b="1" dirty="0" smtClean="0">
                <a:latin typeface="Century Gothic" pitchFamily="34" charset="0"/>
              </a:rPr>
              <a:t>affects </a:t>
            </a:r>
            <a:r>
              <a:rPr lang="en-US" sz="1200" b="1" dirty="0" smtClean="0">
                <a:latin typeface="Century Gothic" pitchFamily="34" charset="0"/>
              </a:rPr>
              <a:t>the  _______________.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The formula is: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>
                <a:latin typeface="Century Gothic" pitchFamily="34" charset="0"/>
              </a:rPr>
              <a:t> </a:t>
            </a:r>
            <a:r>
              <a:rPr lang="en-US" sz="1200" b="1" dirty="0" smtClean="0">
                <a:latin typeface="Century Gothic" pitchFamily="34" charset="0"/>
              </a:rPr>
              <a:t>  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>
                <a:latin typeface="Century Gothic" pitchFamily="34" charset="0"/>
              </a:rPr>
              <a:t> </a:t>
            </a:r>
            <a:r>
              <a:rPr lang="en-US" sz="1200" b="1" dirty="0" smtClean="0">
                <a:latin typeface="Century Gothic" pitchFamily="34" charset="0"/>
              </a:rPr>
              <a:t>   _________________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b &gt;1 , it is a 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horizontal _________.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</a:t>
            </a:r>
            <a:r>
              <a:rPr lang="en-US" sz="1200" b="1" dirty="0">
                <a:latin typeface="Century Gothic" pitchFamily="34" charset="0"/>
              </a:rPr>
              <a:t>b</a:t>
            </a:r>
            <a:r>
              <a:rPr lang="en-US" sz="1200" b="1" dirty="0" smtClean="0">
                <a:latin typeface="Century Gothic" pitchFamily="34" charset="0"/>
              </a:rPr>
              <a:t> is a number between __________,  the graph is a horizontal _____________________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 rot="5400000">
            <a:off x="3485664" y="1199440"/>
            <a:ext cx="2227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** a will always be  _______________</a:t>
            </a:r>
            <a:endParaRPr lang="en-US" sz="1200" b="1" dirty="0" smtClean="0">
              <a:latin typeface="Century Gothic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 rot="5400000">
            <a:off x="2974352" y="5315671"/>
            <a:ext cx="2286000" cy="14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Be careful with c.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400" b="1" dirty="0" smtClean="0">
                <a:latin typeface="Century Gothic" pitchFamily="34" charset="0"/>
              </a:rPr>
              <a:t>To find the horizontal shift take the expression inside the parenthesis and set it = to _____, then ___________.</a:t>
            </a:r>
            <a:endParaRPr lang="en-US" sz="14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200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Default Design</vt:lpstr>
      <vt:lpstr>iRespondQuestionMaster</vt:lpstr>
      <vt:lpstr>iRespondGraphMaster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Tamara Oberkofler</cp:lastModifiedBy>
  <cp:revision>132</cp:revision>
  <cp:lastPrinted>2014-11-05T16:08:50Z</cp:lastPrinted>
  <dcterms:created xsi:type="dcterms:W3CDTF">2010-02-17T19:10:14Z</dcterms:created>
  <dcterms:modified xsi:type="dcterms:W3CDTF">2016-08-24T15:26:15Z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