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Equations of Trigonometric Graphs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00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 of (Co-)Tangents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(visually) if there is a vertical shift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See if the point of inflection is on the x-axis or at another value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This value is k (0 for the x-axis)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Sketch in the sinusoidal axis if it is not the x-axis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Sketch in the asymptotes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Determine the stretch factor (distance from sinusoidal axis to “half-way” points)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This number is a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(remember to think about which function you are using and if a should be negative)</a:t>
            </a:r>
          </a:p>
        </p:txBody>
      </p:sp>
    </p:spTree>
    <p:extLst>
      <p:ext uri="{BB962C8B-B14F-4D97-AF65-F5344CB8AC3E}">
        <p14:creationId xmlns:p14="http://schemas.microsoft.com/office/powerpoint/2010/main" val="1428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 of (Co-)Tangent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Find a first “good” initial </a:t>
            </a:r>
            <a:r>
              <a:rPr lang="en-US" dirty="0" smtClean="0"/>
              <a:t>point/asymptote (depends on which function)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 usually choose the </a:t>
            </a:r>
            <a:r>
              <a:rPr lang="en-US" dirty="0" smtClean="0"/>
              <a:t>one closest to </a:t>
            </a:r>
            <a:r>
              <a:rPr lang="en-US" dirty="0"/>
              <a:t>the y-axis (whether it is left or right)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Determine direction and x-value of this 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This is your phase shift (this is h)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smtClean="0"/>
              <a:t>next point/asymptote (this is the </a:t>
            </a:r>
            <a:r>
              <a:rPr lang="en-US" dirty="0"/>
              <a:t>end of one </a:t>
            </a:r>
            <a:r>
              <a:rPr lang="en-US" dirty="0" smtClean="0"/>
              <a:t>cycle)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Determine the distance from your initial 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Set this distance equal to </a:t>
            </a:r>
            <a:r>
              <a:rPr lang="el-GR" dirty="0" smtClean="0"/>
              <a:t>π</a:t>
            </a:r>
            <a:r>
              <a:rPr lang="en-US" dirty="0" smtClean="0"/>
              <a:t>/b and solve for b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Write the Function as both a </a:t>
            </a:r>
            <a:br>
              <a:rPr lang="en-US" b="1" dirty="0" smtClean="0"/>
            </a:br>
            <a:r>
              <a:rPr lang="en-US" b="1" dirty="0" smtClean="0"/>
              <a:t>Tangent and Cotangent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0" y="2428875"/>
            <a:ext cx="10947939" cy="397664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22030" y="4672484"/>
            <a:ext cx="110742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72967" y="2428875"/>
            <a:ext cx="0" cy="397664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30413" y="2428875"/>
            <a:ext cx="0" cy="397664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435780" y="4742820"/>
            <a:ext cx="1356528" cy="624970"/>
            <a:chOff x="7435780" y="4742820"/>
            <a:chExt cx="1356528" cy="62497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435780" y="4742820"/>
              <a:ext cx="13565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16166" y="4783015"/>
              <a:ext cx="127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Half way to asymptote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92307" y="4170066"/>
            <a:ext cx="592853" cy="502418"/>
            <a:chOff x="8792307" y="4170066"/>
            <a:chExt cx="592853" cy="50241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8792307" y="4170066"/>
              <a:ext cx="0" cy="5024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792307" y="4273639"/>
              <a:ext cx="592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A=1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3305" y="2825122"/>
            <a:ext cx="5184950" cy="369332"/>
            <a:chOff x="4843305" y="2825122"/>
            <a:chExt cx="5184950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843305" y="3165230"/>
              <a:ext cx="518495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39058" y="2825122"/>
              <a:ext cx="295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Period = 3</a:t>
              </a:r>
              <a:r>
                <a:rPr lang="el-GR" b="1" dirty="0" smtClean="0">
                  <a:solidFill>
                    <a:srgbClr val="00B050"/>
                  </a:solidFill>
                </a:rPr>
                <a:t>π</a:t>
              </a:r>
              <a:r>
                <a:rPr lang="en-US" b="1" dirty="0" smtClean="0">
                  <a:solidFill>
                    <a:srgbClr val="00B050"/>
                  </a:solidFill>
                </a:rPr>
                <a:t>/2-(-</a:t>
              </a:r>
              <a:r>
                <a:rPr lang="el-GR" b="1" dirty="0" smtClean="0">
                  <a:solidFill>
                    <a:srgbClr val="00B050"/>
                  </a:solidFill>
                </a:rPr>
                <a:t>π</a:t>
              </a:r>
              <a:r>
                <a:rPr lang="en-US" b="1" dirty="0" smtClean="0">
                  <a:solidFill>
                    <a:srgbClr val="00B050"/>
                  </a:solidFill>
                </a:rPr>
                <a:t>/2) = 2</a:t>
              </a:r>
              <a:r>
                <a:rPr lang="el-GR" b="1" dirty="0" smtClean="0">
                  <a:solidFill>
                    <a:srgbClr val="00B050"/>
                  </a:solidFill>
                </a:rPr>
                <a:t>π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3692" y="663191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Vertical Shift = -2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Sinusoidal Axis is y=-2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K = -2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692" y="1536929"/>
            <a:ext cx="266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Distance from axis = 1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 = 1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0595" y="622703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Period = 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 smtClean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/b = 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B = 1/2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9978" y="584120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Tangent Function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Start at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/2 because it is the first “zero” 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So, h =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/2 </a:t>
            </a:r>
          </a:p>
          <a:p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y = tan (1/2)(x –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22)-2</a:t>
            </a:r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4948" y="575834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Cotangent Function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Start at 3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 because it is the first asymptote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So, h = 3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 </a:t>
            </a:r>
          </a:p>
          <a:p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y = -cot (1/2)(x -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3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/2)-2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 of (Co-)Secants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Sketch in the related wave (reciprocal function)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locations of all of the asymptotes and max/</a:t>
            </a:r>
            <a:r>
              <a:rPr lang="en-US" dirty="0" err="1" smtClean="0"/>
              <a:t>mins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Use the asymptotes to mark the zeros for the reciprocal function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Use the max/</a:t>
            </a:r>
            <a:r>
              <a:rPr lang="en-US" dirty="0" err="1" smtClean="0"/>
              <a:t>mins</a:t>
            </a:r>
            <a:r>
              <a:rPr lang="en-US" dirty="0" smtClean="0"/>
              <a:t> to mark the max/</a:t>
            </a:r>
            <a:r>
              <a:rPr lang="en-US" dirty="0" err="1" smtClean="0"/>
              <a:t>mins</a:t>
            </a:r>
            <a:r>
              <a:rPr lang="en-US" dirty="0" smtClean="0"/>
              <a:t> of the reciprocal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equation of the sine or cosine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Re-write as the cosecant or secant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Write the Function as both a </a:t>
            </a:r>
            <a:br>
              <a:rPr lang="en-US" b="1" dirty="0" smtClean="0"/>
            </a:br>
            <a:r>
              <a:rPr lang="en-US" b="1" dirty="0" smtClean="0"/>
              <a:t>Secant and Cosecant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370352"/>
            <a:ext cx="9858375" cy="448764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166812" y="3578155"/>
            <a:ext cx="9858375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66812" y="5663712"/>
            <a:ext cx="9858375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68132" y="2370352"/>
            <a:ext cx="0" cy="448764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28988" y="2370352"/>
            <a:ext cx="0" cy="448764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5722" y="2370352"/>
            <a:ext cx="0" cy="448764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477108" y="3448140"/>
            <a:ext cx="9952530" cy="2234727"/>
          </a:xfrm>
          <a:custGeom>
            <a:avLst/>
            <a:gdLst>
              <a:gd name="connsiteX0" fmla="*/ 0 w 10022869"/>
              <a:gd name="connsiteY0" fmla="*/ 1696616 h 2234727"/>
              <a:gd name="connsiteX1" fmla="*/ 683288 w 10022869"/>
              <a:gd name="connsiteY1" fmla="*/ 2219130 h 2234727"/>
              <a:gd name="connsiteX2" fmla="*/ 2361363 w 10022869"/>
              <a:gd name="connsiteY2" fmla="*/ 1164053 h 2234727"/>
              <a:gd name="connsiteX3" fmla="*/ 3979147 w 10022869"/>
              <a:gd name="connsiteY3" fmla="*/ 88880 h 2234727"/>
              <a:gd name="connsiteX4" fmla="*/ 5566787 w 10022869"/>
              <a:gd name="connsiteY4" fmla="*/ 1204247 h 2234727"/>
              <a:gd name="connsiteX5" fmla="*/ 7053943 w 10022869"/>
              <a:gd name="connsiteY5" fmla="*/ 2209082 h 2234727"/>
              <a:gd name="connsiteX6" fmla="*/ 8651631 w 10022869"/>
              <a:gd name="connsiteY6" fmla="*/ 1154005 h 2234727"/>
              <a:gd name="connsiteX7" fmla="*/ 9867482 w 10022869"/>
              <a:gd name="connsiteY7" fmla="*/ 129073 h 2234727"/>
              <a:gd name="connsiteX8" fmla="*/ 9967965 w 10022869"/>
              <a:gd name="connsiteY8" fmla="*/ 48686 h 22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2869" h="2234727">
                <a:moveTo>
                  <a:pt x="0" y="1696616"/>
                </a:moveTo>
                <a:cubicBezTo>
                  <a:pt x="144864" y="2002253"/>
                  <a:pt x="289728" y="2307890"/>
                  <a:pt x="683288" y="2219130"/>
                </a:cubicBezTo>
                <a:cubicBezTo>
                  <a:pt x="1076848" y="2130370"/>
                  <a:pt x="1812053" y="1519095"/>
                  <a:pt x="2361363" y="1164053"/>
                </a:cubicBezTo>
                <a:cubicBezTo>
                  <a:pt x="2910673" y="809011"/>
                  <a:pt x="3444910" y="82181"/>
                  <a:pt x="3979147" y="88880"/>
                </a:cubicBezTo>
                <a:cubicBezTo>
                  <a:pt x="4513384" y="95579"/>
                  <a:pt x="5054321" y="850880"/>
                  <a:pt x="5566787" y="1204247"/>
                </a:cubicBezTo>
                <a:cubicBezTo>
                  <a:pt x="6079253" y="1557614"/>
                  <a:pt x="6539802" y="2217456"/>
                  <a:pt x="7053943" y="2209082"/>
                </a:cubicBezTo>
                <a:cubicBezTo>
                  <a:pt x="7568084" y="2200708"/>
                  <a:pt x="8182708" y="1500673"/>
                  <a:pt x="8651631" y="1154005"/>
                </a:cubicBezTo>
                <a:cubicBezTo>
                  <a:pt x="9120554" y="807337"/>
                  <a:pt x="9648093" y="313293"/>
                  <a:pt x="9867482" y="129073"/>
                </a:cubicBezTo>
                <a:cubicBezTo>
                  <a:pt x="10086871" y="-55147"/>
                  <a:pt x="10027418" y="-3231"/>
                  <a:pt x="9967965" y="48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07844" y="4531807"/>
            <a:ext cx="140677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5383" y="4531807"/>
            <a:ext cx="140677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58649" y="4550595"/>
            <a:ext cx="140677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3692" y="663191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Vertical Shift = 0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Sinusoidal Axis is y=0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K = 0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692" y="1536929"/>
            <a:ext cx="266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Distance from axis = 2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 = 2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0595" y="622703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Period = 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 smtClean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/b = 4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/3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B = 3/2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9978" y="584120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Cosecant Function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Start at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/2 because it is the first “zero” that goes “Up”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So, h =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/2 </a:t>
            </a:r>
          </a:p>
          <a:p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y = 2csc(3/2)(x –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22)</a:t>
            </a:r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4948" y="575834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Secant Function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Start at 5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/6 because it is the first maximum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So, h = 5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/6 </a:t>
            </a:r>
          </a:p>
          <a:p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y = 2cos (3/2)(x -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5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/6)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writing an equation for a graph, you must recall the general form of the equations: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– indicates the stretch factor/amplitude (and vertical reflection if negative)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– indicates a change in the period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– indicates the phase (horizontal) shift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– indicates the vertical shift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1783" y="3135882"/>
                <a:ext cx="4908431" cy="523220"/>
              </a:xfrm>
              <a:prstGeom prst="rect">
                <a:avLst/>
              </a:prstGeom>
              <a:noFill/>
              <a:ln w="47625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𝑓𝑛𝑐𝑡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3" y="3135882"/>
                <a:ext cx="490843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Equations of Sinusoids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the equations of either a sine or a cosine function is very similar. </a:t>
            </a:r>
          </a:p>
          <a:p>
            <a:r>
              <a:rPr lang="en-US" dirty="0" smtClean="0"/>
              <a:t>You can ALWAYS write a wave as either function.</a:t>
            </a:r>
          </a:p>
          <a:p>
            <a:r>
              <a:rPr lang="en-US" dirty="0" smtClean="0"/>
              <a:t>Sometimes it is easier to write the equation of a wave as one rather than another depending on what aspects of the graph you can pick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Sines vs. Cosines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862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Usually you would choose to write a sine function if,</a:t>
            </a:r>
          </a:p>
          <a:p>
            <a:r>
              <a:rPr lang="en-US" dirty="0" smtClean="0"/>
              <a:t>You can easily pick out the coordinates for a “</a:t>
            </a:r>
            <a:r>
              <a:rPr lang="en-US" b="1" dirty="0" smtClean="0"/>
              <a:t>zero</a:t>
            </a:r>
            <a:r>
              <a:rPr lang="en-US" dirty="0" smtClean="0"/>
              <a:t>” of the graph</a:t>
            </a:r>
          </a:p>
          <a:p>
            <a:r>
              <a:rPr lang="en-US" dirty="0" smtClean="0"/>
              <a:t>Remember a “zero” is where the graph will cross the sinusoidal axis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Cosine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Usually you would choose to write a cosine function if,</a:t>
            </a:r>
          </a:p>
          <a:p>
            <a:r>
              <a:rPr lang="en-US" dirty="0" smtClean="0"/>
              <a:t>You can pick out the coordinates for a </a:t>
            </a:r>
            <a:r>
              <a:rPr lang="en-US" b="1" dirty="0" smtClean="0"/>
              <a:t>maximum or a minimum</a:t>
            </a:r>
          </a:p>
          <a:p>
            <a:r>
              <a:rPr lang="en-US" dirty="0" smtClean="0"/>
              <a:t>Remember if you choose a minimum to make it a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 of Sine and Cosine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the maximum and minimum y-values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Average them to determine the sinusoidal axis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This number is k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Sketch in the sinusoidal axis if it is not the x-axis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Determine the amplitude (distance from sinusoidal axis to max/min)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This number is a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(remember that if you go down first or start at a minimum that a is negative)</a:t>
            </a:r>
          </a:p>
        </p:txBody>
      </p:sp>
    </p:spTree>
    <p:extLst>
      <p:ext uri="{BB962C8B-B14F-4D97-AF65-F5344CB8AC3E}">
        <p14:creationId xmlns:p14="http://schemas.microsoft.com/office/powerpoint/2010/main" val="3349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the Equation of Sine and Cosine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Find a first “good” initial 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 usually choose the closest one to the y-axis (whether it is left or right)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Determine direction and x-value of this 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This is your phase shift (this is h)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Find </a:t>
            </a:r>
            <a:r>
              <a:rPr lang="en-US" dirty="0"/>
              <a:t>the point that is at the end of one </a:t>
            </a:r>
            <a:r>
              <a:rPr lang="en-US" dirty="0" smtClean="0"/>
              <a:t>cycle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Determine the distance from your initial 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Set this distance equal to 2</a:t>
            </a:r>
            <a:r>
              <a:rPr lang="el-GR" dirty="0" smtClean="0"/>
              <a:t>π</a:t>
            </a:r>
            <a:r>
              <a:rPr lang="en-US" dirty="0" smtClean="0"/>
              <a:t>/b and solve for b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63082"/>
            <a:ext cx="9925048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 the Function as both a Sine and Cosine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2" y="2428874"/>
            <a:ext cx="10949183" cy="355282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7429500" y="2543175"/>
            <a:ext cx="476250" cy="1581150"/>
            <a:chOff x="7429500" y="2543175"/>
            <a:chExt cx="476250" cy="158115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429500" y="2543175"/>
              <a:ext cx="0" cy="158115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429500" y="331470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905000" y="2543175"/>
            <a:ext cx="8353425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5734050"/>
            <a:ext cx="8353425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40624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48788" y="40455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72275" y="2543138"/>
            <a:ext cx="2697238" cy="3229027"/>
          </a:xfrm>
          <a:custGeom>
            <a:avLst/>
            <a:gdLst>
              <a:gd name="connsiteX0" fmla="*/ 0 w 2697238"/>
              <a:gd name="connsiteY0" fmla="*/ 1590712 h 3229027"/>
              <a:gd name="connsiteX1" fmla="*/ 581025 w 2697238"/>
              <a:gd name="connsiteY1" fmla="*/ 37 h 3229027"/>
              <a:gd name="connsiteX2" fmla="*/ 1343025 w 2697238"/>
              <a:gd name="connsiteY2" fmla="*/ 1628812 h 3229027"/>
              <a:gd name="connsiteX3" fmla="*/ 1971675 w 2697238"/>
              <a:gd name="connsiteY3" fmla="*/ 3229012 h 3229027"/>
              <a:gd name="connsiteX4" fmla="*/ 2657475 w 2697238"/>
              <a:gd name="connsiteY4" fmla="*/ 1600237 h 3229027"/>
              <a:gd name="connsiteX5" fmla="*/ 2619375 w 2697238"/>
              <a:gd name="connsiteY5" fmla="*/ 1600237 h 3229027"/>
              <a:gd name="connsiteX6" fmla="*/ 2657475 w 2697238"/>
              <a:gd name="connsiteY6" fmla="*/ 1571662 h 32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238" h="3229027">
                <a:moveTo>
                  <a:pt x="0" y="1590712"/>
                </a:moveTo>
                <a:cubicBezTo>
                  <a:pt x="178594" y="792199"/>
                  <a:pt x="357188" y="-6313"/>
                  <a:pt x="581025" y="37"/>
                </a:cubicBezTo>
                <a:cubicBezTo>
                  <a:pt x="804862" y="6387"/>
                  <a:pt x="1111250" y="1090650"/>
                  <a:pt x="1343025" y="1628812"/>
                </a:cubicBezTo>
                <a:cubicBezTo>
                  <a:pt x="1574800" y="2166974"/>
                  <a:pt x="1752600" y="3233775"/>
                  <a:pt x="1971675" y="3229012"/>
                </a:cubicBezTo>
                <a:cubicBezTo>
                  <a:pt x="2190750" y="3224250"/>
                  <a:pt x="2549525" y="1871700"/>
                  <a:pt x="2657475" y="1600237"/>
                </a:cubicBezTo>
                <a:cubicBezTo>
                  <a:pt x="2765425" y="1328774"/>
                  <a:pt x="2619375" y="1604999"/>
                  <a:pt x="2619375" y="1600237"/>
                </a:cubicBezTo>
                <a:cubicBezTo>
                  <a:pt x="2619375" y="1595475"/>
                  <a:pt x="2638425" y="1583568"/>
                  <a:pt x="2657475" y="1571662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58000" y="4138613"/>
            <a:ext cx="2490788" cy="732204"/>
            <a:chOff x="6858000" y="4138613"/>
            <a:chExt cx="2490788" cy="732204"/>
          </a:xfrm>
        </p:grpSpPr>
        <p:cxnSp>
          <p:nvCxnSpPr>
            <p:cNvPr id="16" name="Straight Arrow Connector 15"/>
            <p:cNvCxnSpPr>
              <a:stCxn id="12" idx="6"/>
            </p:cNvCxnSpPr>
            <p:nvPr/>
          </p:nvCxnSpPr>
          <p:spPr>
            <a:xfrm>
              <a:off x="6858000" y="4138613"/>
              <a:ext cx="249078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24713" y="4236028"/>
                  <a:ext cx="2124075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4713" y="4236028"/>
                  <a:ext cx="2124075" cy="6347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7364185" y="2543138"/>
            <a:ext cx="130629" cy="1306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41013" y="2477823"/>
            <a:ext cx="130629" cy="1306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15684" y="2522136"/>
            <a:ext cx="2642716" cy="3255682"/>
          </a:xfrm>
          <a:custGeom>
            <a:avLst/>
            <a:gdLst>
              <a:gd name="connsiteX0" fmla="*/ 0 w 2642716"/>
              <a:gd name="connsiteY0" fmla="*/ 60290 h 3255682"/>
              <a:gd name="connsiteX1" fmla="*/ 743578 w 2642716"/>
              <a:gd name="connsiteY1" fmla="*/ 1597688 h 3255682"/>
              <a:gd name="connsiteX2" fmla="*/ 1276140 w 2642716"/>
              <a:gd name="connsiteY2" fmla="*/ 3255666 h 3255682"/>
              <a:gd name="connsiteX3" fmla="*/ 2059912 w 2642716"/>
              <a:gd name="connsiteY3" fmla="*/ 1567543 h 3255682"/>
              <a:gd name="connsiteX4" fmla="*/ 2642716 w 2642716"/>
              <a:gd name="connsiteY4" fmla="*/ 0 h 3255682"/>
              <a:gd name="connsiteX5" fmla="*/ 2642716 w 2642716"/>
              <a:gd name="connsiteY5" fmla="*/ 0 h 3255682"/>
              <a:gd name="connsiteX6" fmla="*/ 2642716 w 2642716"/>
              <a:gd name="connsiteY6" fmla="*/ 0 h 325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716" h="3255682">
                <a:moveTo>
                  <a:pt x="0" y="60290"/>
                </a:moveTo>
                <a:cubicBezTo>
                  <a:pt x="265444" y="562707"/>
                  <a:pt x="530888" y="1065125"/>
                  <a:pt x="743578" y="1597688"/>
                </a:cubicBezTo>
                <a:cubicBezTo>
                  <a:pt x="956268" y="2130251"/>
                  <a:pt x="1056751" y="3260690"/>
                  <a:pt x="1276140" y="3255666"/>
                </a:cubicBezTo>
                <a:cubicBezTo>
                  <a:pt x="1495529" y="3250642"/>
                  <a:pt x="1832149" y="2110154"/>
                  <a:pt x="2059912" y="1567543"/>
                </a:cubicBezTo>
                <a:cubicBezTo>
                  <a:pt x="2287675" y="1024932"/>
                  <a:pt x="2642716" y="0"/>
                  <a:pt x="2642716" y="0"/>
                </a:cubicBezTo>
                <a:lnTo>
                  <a:pt x="2642716" y="0"/>
                </a:lnTo>
                <a:lnTo>
                  <a:pt x="2642716" y="0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3692" y="663191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Vertical Shift = 0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Sinusoidal Axis = x-axis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K = 0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692" y="1536929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Distance from sinusoidal axis to Maximum is 3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Amplitude = A = 3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5811" y="569832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Period = 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 smtClean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/b = </a:t>
            </a:r>
            <a:r>
              <a:rPr lang="el-GR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B = 2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9978" y="584120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Sine Function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Start at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/4 because it is the first “zero” that goes up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So, h = </a:t>
            </a:r>
            <a:r>
              <a:rPr lang="el-GR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/4 </a:t>
            </a:r>
            <a:endParaRPr lang="en-US" b="1" dirty="0" smtClean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y = 3sin 2(x -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</a:t>
            </a:r>
            <a:r>
              <a:rPr lang="el-GR" b="1" dirty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/4)</a:t>
            </a:r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4948" y="575834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Cosine Function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Start at 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 because it is the first maximum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So, h = </a:t>
            </a:r>
            <a:r>
              <a:rPr lang="el-GR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 </a:t>
            </a:r>
          </a:p>
          <a:p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y = 3cos 2(x -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/2)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7" y="991657"/>
            <a:ext cx="9925048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 the Function as both a Sine and Cosine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428875"/>
            <a:ext cx="10633805" cy="331470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703385" y="2543175"/>
            <a:ext cx="10716232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3385" y="5318195"/>
            <a:ext cx="10716232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5812" y="3928905"/>
            <a:ext cx="106338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263919" y="2543175"/>
            <a:ext cx="476250" cy="1385730"/>
            <a:chOff x="7429500" y="2543175"/>
            <a:chExt cx="476250" cy="158115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429500" y="2543175"/>
              <a:ext cx="0" cy="158115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9500" y="3314699"/>
              <a:ext cx="476250" cy="42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0246" y="3928905"/>
            <a:ext cx="6787661" cy="466747"/>
            <a:chOff x="6858000" y="4138613"/>
            <a:chExt cx="2490788" cy="46674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858000" y="4138613"/>
              <a:ext cx="249078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24713" y="4236028"/>
                  <a:ext cx="2124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𝑯𝒂𝒍𝒇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𝒘𝒂𝒗𝒆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4713" y="4236028"/>
                  <a:ext cx="212407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7807934" y="385448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60334" y="4006885"/>
            <a:ext cx="330358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Start here for sine because it is the first “zero” that goes up…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98604" y="2498375"/>
            <a:ext cx="130629" cy="1306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19120" y="2673804"/>
            <a:ext cx="33035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Start here for cosine because it is the first maximum…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692" y="663191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Vertical Shift = 1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Sinusoidal Axis is y=1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K = 1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692" y="1536929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Distance from sinusoidal axis to Maximum is 2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Amplitude = A = 2</a:t>
            </a:r>
            <a:endParaRPr lang="en-US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0595" y="622703"/>
            <a:ext cx="26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Period = 4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 smtClean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2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/b = 4</a:t>
            </a:r>
            <a:r>
              <a:rPr lang="el-GR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π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B = 1/2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9978" y="584120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Sine Function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Start at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because it is the first “zero” that goes up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So, h = 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</a:t>
            </a:r>
          </a:p>
          <a:p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y = 2sin (1/2)(x -</a:t>
            </a:r>
            <a:r>
              <a:rPr lang="el-GR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 π</a:t>
            </a:r>
            <a:r>
              <a:rPr lang="en-US" b="1" dirty="0" smtClean="0">
                <a:solidFill>
                  <a:schemeClr val="accent4"/>
                </a:solidFill>
                <a:latin typeface="Bradley Hand ITC" panose="03070402050302030203" pitchFamily="66" charset="0"/>
              </a:rPr>
              <a:t>)+1</a:t>
            </a:r>
            <a:endParaRPr lang="en-US" b="1" dirty="0">
              <a:solidFill>
                <a:schemeClr val="accent4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4948" y="575834"/>
            <a:ext cx="3008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Cosine Function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Start at 2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because it is the first maximum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So, h = 2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</a:p>
          <a:p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y = 2cos (1/2)(x -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2</a:t>
            </a:r>
            <a:r>
              <a:rPr lang="el-GR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π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)+1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Tangents and Cotangents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Tangent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Begins with a “zero”</a:t>
            </a:r>
          </a:p>
          <a:p>
            <a:r>
              <a:rPr lang="en-US" dirty="0"/>
              <a:t>Normal Period is </a:t>
            </a:r>
            <a:r>
              <a:rPr lang="el-GR" dirty="0"/>
              <a:t>π</a:t>
            </a:r>
            <a:endParaRPr lang="en-US" dirty="0"/>
          </a:p>
          <a:p>
            <a:r>
              <a:rPr lang="en-US" dirty="0" smtClean="0"/>
              <a:t>Goes UP from left to right</a:t>
            </a:r>
          </a:p>
          <a:p>
            <a:r>
              <a:rPr lang="en-US" dirty="0" smtClean="0"/>
              <a:t>Is a reflection and translation from Cotangent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Cotangent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Begins with an asymptote</a:t>
            </a:r>
          </a:p>
          <a:p>
            <a:r>
              <a:rPr lang="en-US" dirty="0" smtClean="0"/>
              <a:t>Normal Period is </a:t>
            </a:r>
            <a:r>
              <a:rPr lang="el-GR" dirty="0" smtClean="0"/>
              <a:t>π</a:t>
            </a:r>
            <a:endParaRPr lang="en-US" dirty="0" smtClean="0"/>
          </a:p>
          <a:p>
            <a:r>
              <a:rPr lang="en-US" dirty="0" smtClean="0"/>
              <a:t>Goes DOWN from left to right</a:t>
            </a:r>
          </a:p>
          <a:p>
            <a:r>
              <a:rPr lang="en-US" dirty="0" smtClean="0"/>
              <a:t>Is a reflection and translation from Tangent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497</TotalTime>
  <Words>1124</Words>
  <Application>Microsoft Office PowerPoint</Application>
  <PresentationFormat>Widescreen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Cambria Math</vt:lpstr>
      <vt:lpstr>Garamond</vt:lpstr>
      <vt:lpstr>Organic</vt:lpstr>
      <vt:lpstr>Writing Equations of Trigonometric Graphs</vt:lpstr>
      <vt:lpstr>Transformations</vt:lpstr>
      <vt:lpstr>Writing the Equations of Sinusoids</vt:lpstr>
      <vt:lpstr>Sines vs. Cosines</vt:lpstr>
      <vt:lpstr>Writing the Equation of Sine and Cosine</vt:lpstr>
      <vt:lpstr>Writing the Equation of Sine and Cosine</vt:lpstr>
      <vt:lpstr>Write the Function as both a Sine and Cosine</vt:lpstr>
      <vt:lpstr>Write the Function as both a Sine and Cosine</vt:lpstr>
      <vt:lpstr>Tangents and Cotangents</vt:lpstr>
      <vt:lpstr>Writing the Equation of (Co-)Tangents</vt:lpstr>
      <vt:lpstr>Writing the Equation of (Co-)Tangent</vt:lpstr>
      <vt:lpstr>Write the Function as both a  Tangent and Cotangent</vt:lpstr>
      <vt:lpstr>Writing the Equation of (Co-)Secants</vt:lpstr>
      <vt:lpstr>Write the Function as both a  Secant and Cosecant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Equations of Trigonometric Graphs</dc:title>
  <dc:creator>Barry Shildneck</dc:creator>
  <cp:lastModifiedBy>Tamara Oberkofler</cp:lastModifiedBy>
  <cp:revision>42</cp:revision>
  <dcterms:created xsi:type="dcterms:W3CDTF">2015-10-26T12:20:54Z</dcterms:created>
  <dcterms:modified xsi:type="dcterms:W3CDTF">2017-09-04T12:57:57Z</dcterms:modified>
</cp:coreProperties>
</file>