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23"/>
  </p:handoutMasterIdLst>
  <p:sldIdLst>
    <p:sldId id="294" r:id="rId4"/>
    <p:sldId id="256" r:id="rId5"/>
    <p:sldId id="290" r:id="rId6"/>
    <p:sldId id="291" r:id="rId7"/>
    <p:sldId id="292" r:id="rId8"/>
    <p:sldId id="263" r:id="rId9"/>
    <p:sldId id="259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6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CFFEB-5EA6-423F-97C2-D81FFA21CA7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28948-C65E-455E-BD3F-43953FA32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04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3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16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4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01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8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37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04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6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32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6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4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39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164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46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019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8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37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049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6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32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6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019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390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1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3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0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6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3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6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8ECC9-08F2-473D-92D5-B9DD4277F36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3B9D7-4A06-4868-9D04-2F00BB606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8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48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848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microsoft.com/office/2007/relationships/hdphoto" Target="../media/hdphoto3.wdp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11" Type="http://schemas.openxmlformats.org/officeDocument/2006/relationships/image" Target="../media/image41.png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3.tmp"/><Relationship Id="rId4" Type="http://schemas.openxmlformats.org/officeDocument/2006/relationships/image" Target="../media/image4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microsoft.com/office/2007/relationships/hdphoto" Target="../media/hdphoto4.wdp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5.wmf"/><Relationship Id="rId11" Type="http://schemas.openxmlformats.org/officeDocument/2006/relationships/image" Target="../media/image48.png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4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microsoft.com/office/2007/relationships/hdphoto" Target="../media/hdphoto5.wdp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3.wmf"/><Relationship Id="rId11" Type="http://schemas.openxmlformats.org/officeDocument/2006/relationships/image" Target="../media/image56.png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image" Target="../media/image40.png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microsoft.com/office/2007/relationships/hdphoto" Target="../media/hdphoto6.wdp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2.wmf"/><Relationship Id="rId11" Type="http://schemas.openxmlformats.org/officeDocument/2006/relationships/image" Target="../media/image65.png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5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8.png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6.wmf"/><Relationship Id="rId4" Type="http://schemas.microsoft.com/office/2007/relationships/hdphoto" Target="../media/hdphoto1.wdp"/><Relationship Id="rId9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microsoft.com/office/2007/relationships/hdphoto" Target="../media/hdphoto2.wdp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11" Type="http://schemas.openxmlformats.org/officeDocument/2006/relationships/image" Target="../media/image35.png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600199"/>
          </a:xfr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Warm Up</a:t>
            </a:r>
            <a:endParaRPr lang="en-US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332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Grab a Calculator</a:t>
            </a:r>
            <a:r>
              <a:rPr lang="en-US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Grab a Properties of Parallelograms Graphic Organizer.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FILL OUT AS MUCH OF THE GRAPHIC ORGANIZER THAT YOU CAN REMEMBER!</a:t>
            </a:r>
            <a:endParaRPr lang="en-US" sz="2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-76200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latin typeface="Century Gothic" panose="020B0502020202020204" pitchFamily="34" charset="0"/>
              </a:rPr>
              <a:t>Question 5</a:t>
            </a:r>
            <a:endParaRPr 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1"/>
            <a:ext cx="8229600" cy="2514600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triangle in the coordinate place has coordinates of (2, 3), (-4, -5), and (-2, 4).  It is </a:t>
            </a:r>
            <a:r>
              <a:rPr lang="en-US" sz="4400" b="1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reflected</a:t>
            </a:r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about the </a:t>
            </a:r>
            <a:r>
              <a:rPr lang="en-US" sz="4400" b="1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x-axis</a:t>
            </a:r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 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are the new coordinates?</a:t>
            </a:r>
          </a:p>
          <a:p>
            <a:pPr marL="0" indent="0" algn="just">
              <a:buNone/>
            </a:pPr>
            <a:endParaRPr lang="en-US" sz="4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25864"/>
              </p:ext>
            </p:extLst>
          </p:nvPr>
        </p:nvGraphicFramePr>
        <p:xfrm>
          <a:off x="368300" y="4195874"/>
          <a:ext cx="8242300" cy="1061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3" imgW="1968480" imgH="253800" progId="Equation.DSMT4">
                  <p:embed/>
                </p:oleObj>
              </mc:Choice>
              <mc:Fallback>
                <p:oleObj name="Equation" r:id="rId3" imgW="1968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4195874"/>
                        <a:ext cx="8242300" cy="106192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115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76200"/>
            <a:ext cx="8229600" cy="7159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entury Gothic" panose="020B0502020202020204" pitchFamily="34" charset="0"/>
              </a:rPr>
              <a:t>Question </a:t>
            </a:r>
            <a:r>
              <a:rPr lang="en-US" sz="54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352800"/>
            <a:ext cx="7772400" cy="3385850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 figure on the left has been transformed to the figure on the right.  Which transformation does this show?</a:t>
            </a: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a) 		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 c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b)				d)</a:t>
            </a:r>
          </a:p>
          <a:p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743271"/>
              </p:ext>
            </p:extLst>
          </p:nvPr>
        </p:nvGraphicFramePr>
        <p:xfrm>
          <a:off x="2008187" y="4605338"/>
          <a:ext cx="2106613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3" imgW="965160" imgH="279360" progId="Equation.DSMT4">
                  <p:embed/>
                </p:oleObj>
              </mc:Choice>
              <mc:Fallback>
                <p:oleObj name="Equation" r:id="rId3" imgW="9651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8187" y="4605338"/>
                        <a:ext cx="2106613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5105400" y="4648200"/>
            <a:ext cx="31242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00393"/>
              </p:ext>
            </p:extLst>
          </p:nvPr>
        </p:nvGraphicFramePr>
        <p:xfrm>
          <a:off x="5694363" y="4648200"/>
          <a:ext cx="230028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5" imgW="1054080" imgH="279360" progId="Equation.DSMT4">
                  <p:embed/>
                </p:oleObj>
              </mc:Choice>
              <mc:Fallback>
                <p:oleObj name="Equation" r:id="rId5" imgW="10540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94363" y="4648200"/>
                        <a:ext cx="2300287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637524"/>
              </p:ext>
            </p:extLst>
          </p:nvPr>
        </p:nvGraphicFramePr>
        <p:xfrm>
          <a:off x="2043113" y="5561013"/>
          <a:ext cx="2300287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7" imgW="1054080" imgH="279360" progId="Equation.DSMT4">
                  <p:embed/>
                </p:oleObj>
              </mc:Choice>
              <mc:Fallback>
                <p:oleObj name="Equation" r:id="rId7" imgW="10540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43113" y="5561013"/>
                        <a:ext cx="2300287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738326"/>
              </p:ext>
            </p:extLst>
          </p:nvPr>
        </p:nvGraphicFramePr>
        <p:xfrm>
          <a:off x="5707063" y="5486400"/>
          <a:ext cx="252253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9" imgW="1155600" imgH="279360" progId="Equation.DSMT4">
                  <p:embed/>
                </p:oleObj>
              </mc:Choice>
              <mc:Fallback>
                <p:oleObj name="Equation" r:id="rId9" imgW="11556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07063" y="5486400"/>
                        <a:ext cx="2522537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 descr="Screen Clipping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29" t="4229" r="16951" b="59204"/>
          <a:stretch/>
        </p:blipFill>
        <p:spPr>
          <a:xfrm>
            <a:off x="2501900" y="1219200"/>
            <a:ext cx="44323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33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-76200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latin typeface="Century Gothic" panose="020B0502020202020204" pitchFamily="34" charset="0"/>
              </a:rPr>
              <a:t>Question 7</a:t>
            </a:r>
            <a:endParaRPr 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1"/>
            <a:ext cx="8229600" cy="1600199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Reflect the figure across x=1.  What is the image of T?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837523"/>
              </p:ext>
            </p:extLst>
          </p:nvPr>
        </p:nvGraphicFramePr>
        <p:xfrm>
          <a:off x="6248400" y="4191000"/>
          <a:ext cx="238760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" imgW="507960" imgH="253800" progId="Equation.DSMT4">
                  <p:embed/>
                </p:oleObj>
              </mc:Choice>
              <mc:Fallback>
                <p:oleObj name="Equation" r:id="rId3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191000"/>
                        <a:ext cx="2387600" cy="11922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942" y="2667000"/>
            <a:ext cx="3887658" cy="392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4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76200"/>
            <a:ext cx="8229600" cy="7159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entury Gothic" panose="020B0502020202020204" pitchFamily="34" charset="0"/>
              </a:rPr>
              <a:t>Question 8</a:t>
            </a:r>
            <a:endParaRPr 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3395950"/>
            <a:ext cx="8534400" cy="3385850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 figure is transformed as shown in the diagram.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Describe the transformation</a:t>
            </a: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a) 		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       c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b)				       d)</a:t>
            </a:r>
          </a:p>
          <a:p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903414"/>
              </p:ext>
            </p:extLst>
          </p:nvPr>
        </p:nvGraphicFramePr>
        <p:xfrm>
          <a:off x="873760" y="4778168"/>
          <a:ext cx="3446462" cy="403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3" imgW="1739880" imgH="203040" progId="Equation.DSMT4">
                  <p:embed/>
                </p:oleObj>
              </mc:Choice>
              <mc:Fallback>
                <p:oleObj name="Equation" r:id="rId3" imgW="1739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3760" y="4778168"/>
                        <a:ext cx="3446462" cy="403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495800" y="4648200"/>
            <a:ext cx="39624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953748"/>
              </p:ext>
            </p:extLst>
          </p:nvPr>
        </p:nvGraphicFramePr>
        <p:xfrm>
          <a:off x="838200" y="5692775"/>
          <a:ext cx="327818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5" imgW="1765080" imgH="203040" progId="Equation.DSMT4">
                  <p:embed/>
                </p:oleObj>
              </mc:Choice>
              <mc:Fallback>
                <p:oleObj name="Equation" r:id="rId5" imgW="1765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5692775"/>
                        <a:ext cx="3278187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575776"/>
              </p:ext>
            </p:extLst>
          </p:nvPr>
        </p:nvGraphicFramePr>
        <p:xfrm>
          <a:off x="5081588" y="4800600"/>
          <a:ext cx="327818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7" imgW="1765080" imgH="203040" progId="Equation.DSMT4">
                  <p:embed/>
                </p:oleObj>
              </mc:Choice>
              <mc:Fallback>
                <p:oleObj name="Equation" r:id="rId7" imgW="1765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81588" y="4800600"/>
                        <a:ext cx="3278187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904063"/>
              </p:ext>
            </p:extLst>
          </p:nvPr>
        </p:nvGraphicFramePr>
        <p:xfrm>
          <a:off x="4978400" y="5692775"/>
          <a:ext cx="36322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9" imgW="1955520" imgH="203040" progId="Equation.DSMT4">
                  <p:embed/>
                </p:oleObj>
              </mc:Choice>
              <mc:Fallback>
                <p:oleObj name="Equation" r:id="rId9" imgW="1955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78400" y="5692775"/>
                        <a:ext cx="3632200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18" descr="Screen Clipping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110" t="5620" r="2406" b="40891"/>
          <a:stretch/>
        </p:blipFill>
        <p:spPr>
          <a:xfrm>
            <a:off x="304800" y="228600"/>
            <a:ext cx="3207026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-76200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latin typeface="Century Gothic" panose="020B0502020202020204" pitchFamily="34" charset="0"/>
              </a:rPr>
              <a:t>Question 9</a:t>
            </a:r>
            <a:endParaRPr lang="en-US" sz="5400" b="1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914401"/>
                <a:ext cx="8229600" cy="2514600"/>
              </a:xfrm>
              <a:solidFill>
                <a:srgbClr val="92D050"/>
              </a:solidFill>
              <a:ln w="38100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4400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Rotate the point K(5,-6) 270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4400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Clockwise about the origin.  what is the </a:t>
                </a:r>
                <a:r>
                  <a:rPr lang="en-US" sz="4400" b="1" u="sng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image</a:t>
                </a:r>
                <a:r>
                  <a:rPr lang="en-US" sz="4400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, or </a:t>
                </a:r>
                <a:r>
                  <a:rPr lang="en-US" sz="44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K</a:t>
                </a:r>
                <a:r>
                  <a:rPr lang="en-US" sz="4400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’?</a:t>
                </a:r>
              </a:p>
              <a:p>
                <a:pPr marL="0" indent="0" algn="just">
                  <a:buNone/>
                </a:pPr>
                <a:endParaRPr lang="en-US" sz="4400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914401"/>
                <a:ext cx="8229600" cy="2514600"/>
              </a:xfrm>
              <a:blipFill rotWithShape="1">
                <a:blip r:embed="rId3"/>
                <a:stretch>
                  <a:fillRect t="-4057" r="-2212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717659"/>
              </p:ext>
            </p:extLst>
          </p:nvPr>
        </p:nvGraphicFramePr>
        <p:xfrm>
          <a:off x="3017838" y="4495800"/>
          <a:ext cx="2447925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4" imgW="520560" imgH="253800" progId="Equation.DSMT4">
                  <p:embed/>
                </p:oleObj>
              </mc:Choice>
              <mc:Fallback>
                <p:oleObj name="Equation" r:id="rId4" imgW="520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4495800"/>
                        <a:ext cx="2447925" cy="11922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329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-76200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latin typeface="Century Gothic" panose="020B0502020202020204" pitchFamily="34" charset="0"/>
              </a:rPr>
              <a:t>Question 10</a:t>
            </a:r>
            <a:endParaRPr 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2895600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If C(9,4) is reflected over the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y-axis, then reflected over the line y=-x. 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is the final </a:t>
            </a:r>
            <a:r>
              <a:rPr lang="en-US" sz="4400" b="1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image</a:t>
            </a:r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or C”?</a:t>
            </a:r>
          </a:p>
          <a:p>
            <a:pPr marL="0" indent="0" algn="just">
              <a:buNone/>
            </a:pPr>
            <a:endParaRPr lang="en-US" sz="4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719736"/>
              </p:ext>
            </p:extLst>
          </p:nvPr>
        </p:nvGraphicFramePr>
        <p:xfrm>
          <a:off x="3005138" y="4648200"/>
          <a:ext cx="3103562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" imgW="660240" imgH="253800" progId="Equation.DSMT4">
                  <p:embed/>
                </p:oleObj>
              </mc:Choice>
              <mc:Fallback>
                <p:oleObj name="Equation" r:id="rId3" imgW="660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4648200"/>
                        <a:ext cx="3103562" cy="11922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54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-76200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latin typeface="Century Gothic" panose="020B0502020202020204" pitchFamily="34" charset="0"/>
              </a:rPr>
              <a:t>Question 11</a:t>
            </a:r>
            <a:endParaRPr lang="en-US" sz="5400" b="1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914400"/>
                <a:ext cx="8229600" cy="3352800"/>
              </a:xfrm>
              <a:solidFill>
                <a:srgbClr val="92D050"/>
              </a:solidFill>
              <a:ln w="38100">
                <a:solidFill>
                  <a:schemeClr val="tx1"/>
                </a:solidFill>
              </a:ln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:r>
                  <a:rPr lang="en-US" sz="4400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If B(2,6) is translated using the rule </a:t>
                </a:r>
                <a:r>
                  <a:rPr lang="en-US" sz="44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(x, y)→(x +7, y -4), </a:t>
                </a:r>
                <a:r>
                  <a:rPr lang="en-US" sz="4400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and then rotated 180</a:t>
                </a:r>
                <a:r>
                  <a:rPr lang="en-US" sz="4400" dirty="0">
                    <a:solidFill>
                      <a:schemeClr val="bg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° </m:t>
                    </m:r>
                  </m:oMath>
                </a14:m>
                <a:r>
                  <a:rPr lang="en-US" sz="4400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about the origin.  </a:t>
                </a:r>
              </a:p>
              <a:p>
                <a:pPr marL="0" indent="0" algn="ctr">
                  <a:buNone/>
                </a:pPr>
                <a:r>
                  <a:rPr lang="en-US" sz="4400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What is the final </a:t>
                </a:r>
                <a:r>
                  <a:rPr lang="en-US" sz="4400" b="1" u="sng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image</a:t>
                </a:r>
                <a:r>
                  <a:rPr lang="en-US" sz="4400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, or </a:t>
                </a:r>
                <a:r>
                  <a:rPr lang="en-US" sz="44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B</a:t>
                </a:r>
                <a:r>
                  <a:rPr lang="en-US" sz="4400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”?</a:t>
                </a:r>
              </a:p>
              <a:p>
                <a:pPr marL="0" indent="0" algn="just">
                  <a:buNone/>
                </a:pPr>
                <a:endParaRPr lang="en-US" sz="4400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914400"/>
                <a:ext cx="8229600" cy="3352800"/>
              </a:xfrm>
              <a:blipFill rotWithShape="1">
                <a:blip r:embed="rId3"/>
                <a:stretch>
                  <a:fillRect l="-1917" t="-2518" r="-3614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678235"/>
              </p:ext>
            </p:extLst>
          </p:nvPr>
        </p:nvGraphicFramePr>
        <p:xfrm>
          <a:off x="2797175" y="4648200"/>
          <a:ext cx="3521075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4" imgW="749160" imgH="253800" progId="Equation.DSMT4">
                  <p:embed/>
                </p:oleObj>
              </mc:Choice>
              <mc:Fallback>
                <p:oleObj name="Equation" r:id="rId4" imgW="749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4648200"/>
                        <a:ext cx="3521075" cy="11922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724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"/>
            <a:ext cx="8229600" cy="7159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entury Gothic" panose="020B0502020202020204" pitchFamily="34" charset="0"/>
              </a:rPr>
              <a:t>Question 12</a:t>
            </a:r>
            <a:endParaRPr 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3395950"/>
            <a:ext cx="8534400" cy="3385850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reflection of triangle </a:t>
            </a:r>
            <a:r>
              <a:rPr lang="en-US" sz="20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abc</a:t>
            </a: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to triangle </a:t>
            </a:r>
            <a:r>
              <a:rPr lang="en-US" sz="20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a’b’c</a:t>
            </a: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’ is shown. 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Which rule represents this reflection?</a:t>
            </a: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a) 		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	</a:t>
            </a: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b)			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d)</a:t>
            </a:r>
          </a:p>
          <a:p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453751"/>
              </p:ext>
            </p:extLst>
          </p:nvPr>
        </p:nvGraphicFramePr>
        <p:xfrm>
          <a:off x="1676400" y="4729163"/>
          <a:ext cx="176053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3" imgW="888840" imgH="253800" progId="Equation.DSMT4">
                  <p:embed/>
                </p:oleObj>
              </mc:Choice>
              <mc:Fallback>
                <p:oleObj name="Equation" r:id="rId3" imgW="888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4729163"/>
                        <a:ext cx="1760537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800600" y="4648200"/>
            <a:ext cx="2895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913358"/>
              </p:ext>
            </p:extLst>
          </p:nvPr>
        </p:nvGraphicFramePr>
        <p:xfrm>
          <a:off x="1676400" y="5668963"/>
          <a:ext cx="19367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Equation" r:id="rId5" imgW="977760" imgH="253800" progId="Equation.DSMT4">
                  <p:embed/>
                </p:oleObj>
              </mc:Choice>
              <mc:Fallback>
                <p:oleObj name="Equation" r:id="rId5" imgW="977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5668963"/>
                        <a:ext cx="1936750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991709"/>
              </p:ext>
            </p:extLst>
          </p:nvPr>
        </p:nvGraphicFramePr>
        <p:xfrm>
          <a:off x="5378450" y="4724400"/>
          <a:ext cx="19367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Equation" r:id="rId7" imgW="977760" imgH="253800" progId="Equation.DSMT4">
                  <p:embed/>
                </p:oleObj>
              </mc:Choice>
              <mc:Fallback>
                <p:oleObj name="Equation" r:id="rId7" imgW="977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78450" y="4724400"/>
                        <a:ext cx="1936750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290686"/>
              </p:ext>
            </p:extLst>
          </p:nvPr>
        </p:nvGraphicFramePr>
        <p:xfrm>
          <a:off x="5356225" y="5638800"/>
          <a:ext cx="21113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name="Equation" r:id="rId9" imgW="1066680" imgH="253800" progId="Equation.DSMT4">
                  <p:embed/>
                </p:oleObj>
              </mc:Choice>
              <mc:Fallback>
                <p:oleObj name="Equation" r:id="rId9" imgW="1066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56225" y="5638800"/>
                        <a:ext cx="2111375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 descr="Screen Clipping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815" r="6089" b="43486"/>
          <a:stretch/>
        </p:blipFill>
        <p:spPr>
          <a:xfrm>
            <a:off x="304800" y="191706"/>
            <a:ext cx="4051300" cy="308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6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"/>
            <a:ext cx="8229600" cy="7159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entury Gothic" panose="020B0502020202020204" pitchFamily="34" charset="0"/>
              </a:rPr>
              <a:t>Question 13</a:t>
            </a:r>
            <a:endParaRPr lang="en-US" sz="5400" b="1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304800" y="1828800"/>
                <a:ext cx="8534400" cy="4343400"/>
              </a:xfrm>
              <a:prstGeom prst="rect">
                <a:avLst/>
              </a:prstGeom>
              <a:solidFill>
                <a:srgbClr val="92D050"/>
              </a:solidFill>
              <a:ln w="57150">
                <a:solidFill>
                  <a:schemeClr val="tx1"/>
                </a:solidFill>
              </a:ln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200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Which transformation will be equivalent to rotating a figure 180</a:t>
                </a:r>
                <a:r>
                  <a:rPr lang="en-US" sz="3200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3200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counterclockwise? </a:t>
                </a:r>
              </a:p>
              <a:p>
                <a:pPr algn="l"/>
                <a:endParaRPr 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algn="l"/>
                <a:r>
                  <a:rPr lang="en-US" sz="2000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a) 		</a:t>
                </a:r>
                <a:r>
                  <a:rPr lang="en-US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	</a:t>
                </a:r>
                <a:r>
                  <a:rPr lang="en-US" sz="2000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	       c</a:t>
                </a:r>
                <a:r>
                  <a:rPr lang="en-US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)</a:t>
                </a:r>
              </a:p>
              <a:p>
                <a:pPr algn="l"/>
                <a:endParaRPr 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algn="l"/>
                <a:endParaRPr 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algn="l"/>
                <a:endParaRPr 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algn="l"/>
                <a:r>
                  <a:rPr lang="en-US" sz="2000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b)				       d)</a:t>
                </a:r>
              </a:p>
              <a:p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828800"/>
                <a:ext cx="8534400" cy="4343400"/>
              </a:xfrm>
              <a:prstGeom prst="rect">
                <a:avLst/>
              </a:prstGeom>
              <a:blipFill rotWithShape="1">
                <a:blip r:embed="rId3"/>
                <a:stretch>
                  <a:fillRect l="-781" r="-1987"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839767"/>
              </p:ext>
            </p:extLst>
          </p:nvPr>
        </p:nvGraphicFramePr>
        <p:xfrm>
          <a:off x="838200" y="3699740"/>
          <a:ext cx="2819400" cy="491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Equation" r:id="rId4" imgW="1498320" imgH="203040" progId="Equation.DSMT4">
                  <p:embed/>
                </p:oleObj>
              </mc:Choice>
              <mc:Fallback>
                <p:oleObj name="Equation" r:id="rId4" imgW="1498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3699740"/>
                        <a:ext cx="2819400" cy="491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419600" y="3581400"/>
            <a:ext cx="3962400" cy="114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629752"/>
              </p:ext>
            </p:extLst>
          </p:nvPr>
        </p:nvGraphicFramePr>
        <p:xfrm>
          <a:off x="838200" y="4876800"/>
          <a:ext cx="294798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Equation" r:id="rId6" imgW="1587240" imgH="203040" progId="Equation.DSMT4">
                  <p:embed/>
                </p:oleObj>
              </mc:Choice>
              <mc:Fallback>
                <p:oleObj name="Equation" r:id="rId6" imgW="1587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200" y="4876800"/>
                        <a:ext cx="2947987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128737"/>
              </p:ext>
            </p:extLst>
          </p:nvPr>
        </p:nvGraphicFramePr>
        <p:xfrm>
          <a:off x="4953000" y="3790950"/>
          <a:ext cx="31845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name="Equation" r:id="rId8" imgW="1714320" imgH="431640" progId="Equation.DSMT4">
                  <p:embed/>
                </p:oleObj>
              </mc:Choice>
              <mc:Fallback>
                <p:oleObj name="Equation" r:id="rId8" imgW="17143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53000" y="3790950"/>
                        <a:ext cx="3184525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930238"/>
              </p:ext>
            </p:extLst>
          </p:nvPr>
        </p:nvGraphicFramePr>
        <p:xfrm>
          <a:off x="4953000" y="4933950"/>
          <a:ext cx="3041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Equation" r:id="rId10" imgW="1638000" imgH="431640" progId="Equation.DSMT4">
                  <p:embed/>
                </p:oleObj>
              </mc:Choice>
              <mc:Fallback>
                <p:oleObj name="Equation" r:id="rId10" imgW="1638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53000" y="4933950"/>
                        <a:ext cx="3041650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315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"/>
            <a:ext cx="8229600" cy="7159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entury Gothic" panose="020B0502020202020204" pitchFamily="34" charset="0"/>
              </a:rPr>
              <a:t>Question 14</a:t>
            </a:r>
            <a:endParaRPr 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886200"/>
            <a:ext cx="8839200" cy="2590800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Describe the transformation</a:t>
            </a: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  a) 		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	</a:t>
            </a: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           c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  b)			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          d)</a:t>
            </a:r>
          </a:p>
          <a:p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687024"/>
              </p:ext>
            </p:extLst>
          </p:nvPr>
        </p:nvGraphicFramePr>
        <p:xfrm>
          <a:off x="990600" y="4724400"/>
          <a:ext cx="3810000" cy="413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3" imgW="1790640" imgH="203040" progId="Equation.DSMT4">
                  <p:embed/>
                </p:oleObj>
              </mc:Choice>
              <mc:Fallback>
                <p:oleObj name="Equation" r:id="rId3" imgW="1790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4724400"/>
                        <a:ext cx="3810000" cy="413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876800" y="5486400"/>
            <a:ext cx="38862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272401"/>
              </p:ext>
            </p:extLst>
          </p:nvPr>
        </p:nvGraphicFramePr>
        <p:xfrm>
          <a:off x="1025525" y="5616575"/>
          <a:ext cx="35464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Equation" r:id="rId5" imgW="1790640" imgH="203040" progId="Equation.DSMT4">
                  <p:embed/>
                </p:oleObj>
              </mc:Choice>
              <mc:Fallback>
                <p:oleObj name="Equation" r:id="rId5" imgW="1790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5525" y="5616575"/>
                        <a:ext cx="3546475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947564"/>
              </p:ext>
            </p:extLst>
          </p:nvPr>
        </p:nvGraphicFramePr>
        <p:xfrm>
          <a:off x="5367338" y="4702175"/>
          <a:ext cx="33956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7" imgW="1714320" imgH="203040" progId="Equation.DSMT4">
                  <p:embed/>
                </p:oleObj>
              </mc:Choice>
              <mc:Fallback>
                <p:oleObj name="Equation" r:id="rId7" imgW="1714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67338" y="4702175"/>
                        <a:ext cx="3395662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553922"/>
              </p:ext>
            </p:extLst>
          </p:nvPr>
        </p:nvGraphicFramePr>
        <p:xfrm>
          <a:off x="5334000" y="5616575"/>
          <a:ext cx="32194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Equation" r:id="rId9" imgW="1625400" imgH="203040" progId="Equation.DSMT4">
                  <p:embed/>
                </p:oleObj>
              </mc:Choice>
              <mc:Fallback>
                <p:oleObj name="Equation" r:id="rId9" imgW="1625400" imgH="203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616575"/>
                        <a:ext cx="32194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 descr="Screen Clipping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69" t="4167" r="2189" b="41667"/>
          <a:stretch/>
        </p:blipFill>
        <p:spPr>
          <a:xfrm>
            <a:off x="203200" y="228600"/>
            <a:ext cx="38354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2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5638799"/>
          </a:xfr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Unit 1</a:t>
            </a:r>
            <a:br>
              <a:rPr lang="en-US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Transformations </a:t>
            </a:r>
            <a:br>
              <a:rPr lang="en-US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 the</a:t>
            </a:r>
            <a:br>
              <a:rPr lang="en-US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Coordinate Plane</a:t>
            </a:r>
            <a:endParaRPr lang="en-US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0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600199"/>
          </a:xfr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Translations</a:t>
            </a:r>
            <a:endParaRPr lang="en-US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563271"/>
              </p:ext>
            </p:extLst>
          </p:nvPr>
        </p:nvGraphicFramePr>
        <p:xfrm>
          <a:off x="609600" y="2438400"/>
          <a:ext cx="5192273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Equation" r:id="rId3" imgW="1409400" imgH="253800" progId="Equation.DSMT4">
                  <p:embed/>
                </p:oleObj>
              </mc:Choice>
              <mc:Fallback>
                <p:oleObj name="Equation" r:id="rId3" imgW="140940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8400"/>
                        <a:ext cx="5192273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399855"/>
              </p:ext>
            </p:extLst>
          </p:nvPr>
        </p:nvGraphicFramePr>
        <p:xfrm>
          <a:off x="609600" y="4322762"/>
          <a:ext cx="519271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name="Equation" r:id="rId5" imgW="1409400" imgH="253800" progId="Equation.DSMT4">
                  <p:embed/>
                </p:oleObj>
              </mc:Choice>
              <mc:Fallback>
                <p:oleObj name="Equation" r:id="rId5" imgW="140940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322762"/>
                        <a:ext cx="5192713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733659"/>
              </p:ext>
            </p:extLst>
          </p:nvPr>
        </p:nvGraphicFramePr>
        <p:xfrm>
          <a:off x="2817813" y="3446463"/>
          <a:ext cx="4116387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4" name="Equation" r:id="rId7" imgW="1117440" imgH="203040" progId="Equation.DSMT4">
                  <p:embed/>
                </p:oleObj>
              </mc:Choice>
              <mc:Fallback>
                <p:oleObj name="Equation" r:id="rId7" imgW="111744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3446463"/>
                        <a:ext cx="4116387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514600" y="3352800"/>
            <a:ext cx="46482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243799"/>
              </p:ext>
            </p:extLst>
          </p:nvPr>
        </p:nvGraphicFramePr>
        <p:xfrm>
          <a:off x="2895600" y="5348288"/>
          <a:ext cx="294798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Equation" r:id="rId9" imgW="799920" imgH="203040" progId="Equation.DSMT4">
                  <p:embed/>
                </p:oleObj>
              </mc:Choice>
              <mc:Fallback>
                <p:oleObj name="Equation" r:id="rId9" imgW="79992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348288"/>
                        <a:ext cx="2947988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819400" y="5181600"/>
            <a:ext cx="32004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9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600199"/>
          </a:xfr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Reflections</a:t>
            </a:r>
            <a:endParaRPr lang="en-US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480949"/>
              </p:ext>
            </p:extLst>
          </p:nvPr>
        </p:nvGraphicFramePr>
        <p:xfrm>
          <a:off x="76200" y="2057400"/>
          <a:ext cx="3276600" cy="798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9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057400"/>
                        <a:ext cx="3276600" cy="798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7362"/>
              </p:ext>
            </p:extLst>
          </p:nvPr>
        </p:nvGraphicFramePr>
        <p:xfrm>
          <a:off x="76201" y="3581400"/>
          <a:ext cx="3276600" cy="798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0" name="Equation" r:id="rId5" imgW="1041120" imgH="253800" progId="Equation.DSMT4">
                  <p:embed/>
                </p:oleObj>
              </mc:Choice>
              <mc:Fallback>
                <p:oleObj name="Equation" r:id="rId5" imgW="1041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1" y="3581400"/>
                        <a:ext cx="3276600" cy="798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97885"/>
              </p:ext>
            </p:extLst>
          </p:nvPr>
        </p:nvGraphicFramePr>
        <p:xfrm>
          <a:off x="228601" y="2895600"/>
          <a:ext cx="2978792" cy="652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1" name="Equation" r:id="rId7" imgW="927000" imgH="203040" progId="Equation.DSMT4">
                  <p:embed/>
                </p:oleObj>
              </mc:Choice>
              <mc:Fallback>
                <p:oleObj name="Equation" r:id="rId7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1" y="2895600"/>
                        <a:ext cx="2978792" cy="652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2743200"/>
            <a:ext cx="3048000" cy="76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318499"/>
              </p:ext>
            </p:extLst>
          </p:nvPr>
        </p:nvGraphicFramePr>
        <p:xfrm>
          <a:off x="241300" y="4495800"/>
          <a:ext cx="2907490" cy="636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2" name="Equation" r:id="rId9" imgW="927000" imgH="203040" progId="Equation.DSMT4">
                  <p:embed/>
                </p:oleObj>
              </mc:Choice>
              <mc:Fallback>
                <p:oleObj name="Equation" r:id="rId9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4495800"/>
                        <a:ext cx="2907490" cy="636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52400" y="4419600"/>
            <a:ext cx="3048000" cy="76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331709"/>
              </p:ext>
            </p:extLst>
          </p:nvPr>
        </p:nvGraphicFramePr>
        <p:xfrm>
          <a:off x="5543550" y="2133600"/>
          <a:ext cx="2857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3" name="Equation" r:id="rId11" imgW="952200" imgH="253800" progId="Equation.DSMT4">
                  <p:embed/>
                </p:oleObj>
              </mc:Choice>
              <mc:Fallback>
                <p:oleObj name="Equation" r:id="rId11" imgW="9522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2133600"/>
                        <a:ext cx="2857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293552"/>
              </p:ext>
            </p:extLst>
          </p:nvPr>
        </p:nvGraphicFramePr>
        <p:xfrm>
          <a:off x="5827713" y="3044825"/>
          <a:ext cx="24479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4" name="Equation" r:id="rId13" imgW="761760" imgH="177480" progId="Equation.DSMT4">
                  <p:embed/>
                </p:oleObj>
              </mc:Choice>
              <mc:Fallback>
                <p:oleObj name="Equation" r:id="rId13" imgW="761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713" y="3044825"/>
                        <a:ext cx="24479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5486399" y="2852941"/>
            <a:ext cx="3048000" cy="76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350196"/>
              </p:ext>
            </p:extLst>
          </p:nvPr>
        </p:nvGraphicFramePr>
        <p:xfrm>
          <a:off x="5276850" y="3657600"/>
          <a:ext cx="3390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5" name="Equation" r:id="rId15" imgW="1130040" imgH="253800" progId="Equation.DSMT4">
                  <p:embed/>
                </p:oleObj>
              </mc:Choice>
              <mc:Fallback>
                <p:oleObj name="Equation" r:id="rId15" imgW="1130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3657600"/>
                        <a:ext cx="33909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238652"/>
              </p:ext>
            </p:extLst>
          </p:nvPr>
        </p:nvGraphicFramePr>
        <p:xfrm>
          <a:off x="5684838" y="4568825"/>
          <a:ext cx="27336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6" name="Equation" r:id="rId17" imgW="850680" imgH="177480" progId="Equation.DSMT4">
                  <p:embed/>
                </p:oleObj>
              </mc:Choice>
              <mc:Fallback>
                <p:oleObj name="Equation" r:id="rId17" imgW="850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4838" y="4568825"/>
                        <a:ext cx="27336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5486400" y="4376941"/>
            <a:ext cx="3048000" cy="76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432139"/>
              </p:ext>
            </p:extLst>
          </p:nvPr>
        </p:nvGraphicFramePr>
        <p:xfrm>
          <a:off x="655637" y="5840412"/>
          <a:ext cx="42211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7" name="Equation" r:id="rId19" imgW="1346040" imgH="203040" progId="Equation.DSMT4">
                  <p:embed/>
                </p:oleObj>
              </mc:Choice>
              <mc:Fallback>
                <p:oleObj name="Equation" r:id="rId19" imgW="1346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7" y="5840412"/>
                        <a:ext cx="4221163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5181600" y="5638800"/>
            <a:ext cx="2286000" cy="76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549589"/>
              </p:ext>
            </p:extLst>
          </p:nvPr>
        </p:nvGraphicFramePr>
        <p:xfrm>
          <a:off x="5537200" y="5753100"/>
          <a:ext cx="1549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8" name="Equation" r:id="rId21" imgW="482400" imgH="177480" progId="Equation.DSMT4">
                  <p:embed/>
                </p:oleObj>
              </mc:Choice>
              <mc:Fallback>
                <p:oleObj name="Equation" r:id="rId21" imgW="48240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5753100"/>
                        <a:ext cx="1549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5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600199"/>
          </a:xfr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Rotations</a:t>
            </a:r>
            <a:endParaRPr lang="en-US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535684"/>
              </p:ext>
            </p:extLst>
          </p:nvPr>
        </p:nvGraphicFramePr>
        <p:xfrm>
          <a:off x="2565400" y="2646362"/>
          <a:ext cx="38354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6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2646362"/>
                        <a:ext cx="38354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852211"/>
              </p:ext>
            </p:extLst>
          </p:nvPr>
        </p:nvGraphicFramePr>
        <p:xfrm>
          <a:off x="474662" y="2819400"/>
          <a:ext cx="196373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7" name="Equation" r:id="rId5" imgW="533160" imgH="177480" progId="Equation.DSMT4">
                  <p:embed/>
                </p:oleObj>
              </mc:Choice>
              <mc:Fallback>
                <p:oleObj name="Equation" r:id="rId5" imgW="533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2" y="2819400"/>
                        <a:ext cx="1963738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199" y="2725737"/>
            <a:ext cx="2057401" cy="7794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939901"/>
              </p:ext>
            </p:extLst>
          </p:nvPr>
        </p:nvGraphicFramePr>
        <p:xfrm>
          <a:off x="6308724" y="2851150"/>
          <a:ext cx="27590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" name="Equation" r:id="rId7" imgW="749160" imgH="177480" progId="Equation.DSMT4">
                  <p:embed/>
                </p:oleObj>
              </mc:Choice>
              <mc:Fallback>
                <p:oleObj name="Equation" r:id="rId7" imgW="749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724" y="2851150"/>
                        <a:ext cx="27590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324600" y="2757487"/>
            <a:ext cx="2819400" cy="7794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888351"/>
              </p:ext>
            </p:extLst>
          </p:nvPr>
        </p:nvGraphicFramePr>
        <p:xfrm>
          <a:off x="2590800" y="3581400"/>
          <a:ext cx="383540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9" name="Equation" r:id="rId9" imgW="1041120" imgH="253800" progId="Equation.DSMT4">
                  <p:embed/>
                </p:oleObj>
              </mc:Choice>
              <mc:Fallback>
                <p:oleObj name="Equation" r:id="rId9" imgW="104112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581400"/>
                        <a:ext cx="3835400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531051"/>
              </p:ext>
            </p:extLst>
          </p:nvPr>
        </p:nvGraphicFramePr>
        <p:xfrm>
          <a:off x="6483350" y="3767138"/>
          <a:ext cx="24320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0" name="Equation" r:id="rId11" imgW="660240" imgH="177480" progId="Equation.DSMT4">
                  <p:embed/>
                </p:oleObj>
              </mc:Choice>
              <mc:Fallback>
                <p:oleObj name="Equation" r:id="rId11" imgW="660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3350" y="3767138"/>
                        <a:ext cx="24320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6459537" y="3674268"/>
            <a:ext cx="2532063" cy="7794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431534"/>
              </p:ext>
            </p:extLst>
          </p:nvPr>
        </p:nvGraphicFramePr>
        <p:xfrm>
          <a:off x="293688" y="3798888"/>
          <a:ext cx="229076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1" name="Equation" r:id="rId13" imgW="622080" imgH="177480" progId="Equation.DSMT4">
                  <p:embed/>
                </p:oleObj>
              </mc:Choice>
              <mc:Fallback>
                <p:oleObj name="Equation" r:id="rId13" imgW="622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3798888"/>
                        <a:ext cx="2290762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228600" y="3706018"/>
            <a:ext cx="2438400" cy="7794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321577"/>
              </p:ext>
            </p:extLst>
          </p:nvPr>
        </p:nvGraphicFramePr>
        <p:xfrm>
          <a:off x="2427288" y="4703763"/>
          <a:ext cx="4164012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2" name="Equation" r:id="rId15" imgW="1130040" imgH="253800" progId="Equation.DSMT4">
                  <p:embed/>
                </p:oleObj>
              </mc:Choice>
              <mc:Fallback>
                <p:oleObj name="Equation" r:id="rId15" imgW="113004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288" y="4703763"/>
                        <a:ext cx="4164012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763254"/>
              </p:ext>
            </p:extLst>
          </p:nvPr>
        </p:nvGraphicFramePr>
        <p:xfrm>
          <a:off x="250825" y="4984750"/>
          <a:ext cx="22447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3" name="Equation" r:id="rId17" imgW="609480" imgH="177480" progId="Equation.DSMT4">
                  <p:embed/>
                </p:oleObj>
              </mc:Choice>
              <mc:Fallback>
                <p:oleObj name="Equation" r:id="rId17" imgW="609480" imgH="177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984750"/>
                        <a:ext cx="224472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217080"/>
              </p:ext>
            </p:extLst>
          </p:nvPr>
        </p:nvGraphicFramePr>
        <p:xfrm>
          <a:off x="6478588" y="4800600"/>
          <a:ext cx="266541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4" name="Equation" r:id="rId19" imgW="723600" imgH="177480" progId="Equation.DSMT4">
                  <p:embed/>
                </p:oleObj>
              </mc:Choice>
              <mc:Fallback>
                <p:oleObj name="Equation" r:id="rId19" imgW="72360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588" y="4800600"/>
                        <a:ext cx="2665412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215900" y="4876800"/>
            <a:ext cx="2222500" cy="7794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545261" y="4724400"/>
            <a:ext cx="2532063" cy="7794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3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  <p:bldP spid="15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76200"/>
            <a:ext cx="8229600" cy="7159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entury Gothic" panose="020B0502020202020204" pitchFamily="34" charset="0"/>
              </a:rPr>
              <a:t>Question 1</a:t>
            </a:r>
            <a:endParaRPr lang="en-US" sz="54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816" t="7955" r="3206" b="42150"/>
          <a:stretch/>
        </p:blipFill>
        <p:spPr>
          <a:xfrm>
            <a:off x="228600" y="152400"/>
            <a:ext cx="3888955" cy="304065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3352800"/>
            <a:ext cx="7772400" cy="3385850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 top shape (pre image) has been translated to the bottom shape (image).  Which rule represents the translation?</a:t>
            </a: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a) 				c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b)				d)</a:t>
            </a:r>
          </a:p>
          <a:p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503465"/>
              </p:ext>
            </p:extLst>
          </p:nvPr>
        </p:nvGraphicFramePr>
        <p:xfrm>
          <a:off x="1066800" y="4647894"/>
          <a:ext cx="2605963" cy="609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5" imgW="1193760" imgH="279360" progId="Equation.DSMT4">
                  <p:embed/>
                </p:oleObj>
              </mc:Choice>
              <mc:Fallback>
                <p:oleObj name="Equation" r:id="rId5" imgW="1193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4647894"/>
                        <a:ext cx="2605963" cy="609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885181"/>
              </p:ext>
            </p:extLst>
          </p:nvPr>
        </p:nvGraphicFramePr>
        <p:xfrm>
          <a:off x="4876800" y="4648200"/>
          <a:ext cx="2606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7" imgW="1193760" imgH="279360" progId="Equation.DSMT4">
                  <p:embed/>
                </p:oleObj>
              </mc:Choice>
              <mc:Fallback>
                <p:oleObj name="Equation" r:id="rId7" imgW="119376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648200"/>
                        <a:ext cx="26066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519886"/>
              </p:ext>
            </p:extLst>
          </p:nvPr>
        </p:nvGraphicFramePr>
        <p:xfrm>
          <a:off x="1057275" y="5562600"/>
          <a:ext cx="31337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9" imgW="1434960" imgH="279360" progId="Equation.DSMT4">
                  <p:embed/>
                </p:oleObj>
              </mc:Choice>
              <mc:Fallback>
                <p:oleObj name="Equation" r:id="rId9" imgW="143496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5562600"/>
                        <a:ext cx="31337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235290"/>
              </p:ext>
            </p:extLst>
          </p:nvPr>
        </p:nvGraphicFramePr>
        <p:xfrm>
          <a:off x="4895850" y="5562600"/>
          <a:ext cx="31051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11" imgW="1422360" imgH="279360" progId="Equation.DSMT4">
                  <p:embed/>
                </p:oleObj>
              </mc:Choice>
              <mc:Fallback>
                <p:oleObj name="Equation" r:id="rId11" imgW="142236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5562600"/>
                        <a:ext cx="31051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762000" y="4648200"/>
            <a:ext cx="31242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8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-76200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latin typeface="Century Gothic" panose="020B0502020202020204" pitchFamily="34" charset="0"/>
              </a:rPr>
              <a:t>Question 2</a:t>
            </a:r>
            <a:endParaRPr 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1"/>
            <a:ext cx="8229600" cy="2514600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If the result of </a:t>
            </a:r>
          </a:p>
          <a:p>
            <a:pPr marL="0" indent="0" algn="just">
              <a:buNone/>
            </a:pPr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(x, y)→(x – 4, y + 3) is A’(-2, 8), what is the </a:t>
            </a:r>
            <a:r>
              <a:rPr lang="en-US" sz="4400" b="1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pre-image</a:t>
            </a:r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or A?</a:t>
            </a:r>
          </a:p>
          <a:p>
            <a:pPr marL="0" indent="0" algn="just">
              <a:buNone/>
            </a:pPr>
            <a:endParaRPr lang="en-US" sz="4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495076"/>
              </p:ext>
            </p:extLst>
          </p:nvPr>
        </p:nvGraphicFramePr>
        <p:xfrm>
          <a:off x="3048000" y="4495800"/>
          <a:ext cx="2387841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507960" imgH="253800" progId="Equation.DSMT4">
                  <p:embed/>
                </p:oleObj>
              </mc:Choice>
              <mc:Fallback>
                <p:oleObj name="Equation" r:id="rId3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495800"/>
                        <a:ext cx="2387841" cy="119221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735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-76200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latin typeface="Century Gothic" panose="020B0502020202020204" pitchFamily="34" charset="0"/>
              </a:rPr>
              <a:t>Question </a:t>
            </a:r>
            <a:r>
              <a:rPr lang="en-US" sz="54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1"/>
            <a:ext cx="8229600" cy="2514600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If A(4, -9) is translated using </a:t>
            </a:r>
          </a:p>
          <a:p>
            <a:pPr marL="0" indent="0" algn="just">
              <a:buNone/>
            </a:pPr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 rule, (x, y)→(x+5, y-7) what is the </a:t>
            </a:r>
            <a:r>
              <a:rPr lang="en-US" sz="4400" b="1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image</a:t>
            </a:r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or A’?</a:t>
            </a:r>
          </a:p>
          <a:p>
            <a:pPr marL="0" indent="0" algn="just">
              <a:buNone/>
            </a:pPr>
            <a:endParaRPr lang="en-US" sz="4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060744"/>
              </p:ext>
            </p:extLst>
          </p:nvPr>
        </p:nvGraphicFramePr>
        <p:xfrm>
          <a:off x="2541588" y="4495800"/>
          <a:ext cx="3402012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723600" imgH="253800" progId="Equation.DSMT4">
                  <p:embed/>
                </p:oleObj>
              </mc:Choice>
              <mc:Fallback>
                <p:oleObj name="Equation" r:id="rId3" imgW="723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588" y="4495800"/>
                        <a:ext cx="3402012" cy="11922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955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76200"/>
            <a:ext cx="8229600" cy="7159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entury Gothic" panose="020B0502020202020204" pitchFamily="34" charset="0"/>
              </a:rPr>
              <a:t>Question 4</a:t>
            </a:r>
            <a:endParaRPr 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352800"/>
            <a:ext cx="7772400" cy="3385850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Which best describes the transformation that occurs in the graph?</a:t>
            </a: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a) 		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 c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endParaRPr lang="en-US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b)				d)</a:t>
            </a:r>
          </a:p>
          <a:p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124566"/>
              </p:ext>
            </p:extLst>
          </p:nvPr>
        </p:nvGraphicFramePr>
        <p:xfrm>
          <a:off x="2057400" y="4716463"/>
          <a:ext cx="1274762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3" imgW="583920" imgH="177480" progId="Equation.DSMT4">
                  <p:embed/>
                </p:oleObj>
              </mc:Choice>
              <mc:Fallback>
                <p:oleObj name="Equation" r:id="rId3" imgW="583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4716463"/>
                        <a:ext cx="1274762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594674"/>
              </p:ext>
            </p:extLst>
          </p:nvPr>
        </p:nvGraphicFramePr>
        <p:xfrm>
          <a:off x="5943600" y="4716463"/>
          <a:ext cx="13303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5" imgW="609480" imgH="177480" progId="Equation.DSMT4">
                  <p:embed/>
                </p:oleObj>
              </mc:Choice>
              <mc:Fallback>
                <p:oleObj name="Equation" r:id="rId5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716463"/>
                        <a:ext cx="1330325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599883"/>
              </p:ext>
            </p:extLst>
          </p:nvPr>
        </p:nvGraphicFramePr>
        <p:xfrm>
          <a:off x="2057400" y="5597525"/>
          <a:ext cx="16081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7" imgW="736560" imgH="177480" progId="Equation.DSMT4">
                  <p:embed/>
                </p:oleObj>
              </mc:Choice>
              <mc:Fallback>
                <p:oleObj name="Equation" r:id="rId7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597525"/>
                        <a:ext cx="160813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355142"/>
              </p:ext>
            </p:extLst>
          </p:nvPr>
        </p:nvGraphicFramePr>
        <p:xfrm>
          <a:off x="5873750" y="5638800"/>
          <a:ext cx="17462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9" imgW="799920" imgH="177480" progId="Equation.DSMT4">
                  <p:embed/>
                </p:oleObj>
              </mc:Choice>
              <mc:Fallback>
                <p:oleObj name="Equation" r:id="rId9" imgW="799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0" y="5638800"/>
                        <a:ext cx="17462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066800" y="5486400"/>
            <a:ext cx="31242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789" t="3175" r="3684" b="41270"/>
          <a:stretch/>
        </p:blipFill>
        <p:spPr>
          <a:xfrm>
            <a:off x="685800" y="127000"/>
            <a:ext cx="2590800" cy="314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82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378</Words>
  <Application>Microsoft Office PowerPoint</Application>
  <PresentationFormat>On-screen Show (4:3)</PresentationFormat>
  <Paragraphs>81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Century Gothic</vt:lpstr>
      <vt:lpstr>Office Theme</vt:lpstr>
      <vt:lpstr>iRespondQuestionMaster</vt:lpstr>
      <vt:lpstr>iRespondGraphMaster</vt:lpstr>
      <vt:lpstr>Equation</vt:lpstr>
      <vt:lpstr>Warm Up</vt:lpstr>
      <vt:lpstr>Unit 1 Transformations  in the Coordinate Plane</vt:lpstr>
      <vt:lpstr>Translations</vt:lpstr>
      <vt:lpstr>Reflections</vt:lpstr>
      <vt:lpstr>Rotations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Trashketball</dc:title>
  <dc:creator>Megan Powanda</dc:creator>
  <cp:lastModifiedBy>Tatiana Dawson</cp:lastModifiedBy>
  <cp:revision>38</cp:revision>
  <cp:lastPrinted>2013-03-18T19:30:12Z</cp:lastPrinted>
  <dcterms:created xsi:type="dcterms:W3CDTF">2013-03-17T20:29:27Z</dcterms:created>
  <dcterms:modified xsi:type="dcterms:W3CDTF">2018-05-01T19:28:22Z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