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5" r:id="rId3"/>
  </p:sldMasterIdLst>
  <p:notesMasterIdLst>
    <p:notesMasterId r:id="rId28"/>
  </p:notesMasterIdLst>
  <p:handoutMasterIdLst>
    <p:handoutMasterId r:id="rId29"/>
  </p:handoutMasterIdLst>
  <p:sldIdLst>
    <p:sldId id="343" r:id="rId4"/>
    <p:sldId id="344" r:id="rId5"/>
    <p:sldId id="340" r:id="rId6"/>
    <p:sldId id="342" r:id="rId7"/>
    <p:sldId id="322" r:id="rId8"/>
    <p:sldId id="299" r:id="rId9"/>
    <p:sldId id="300" r:id="rId10"/>
    <p:sldId id="301" r:id="rId11"/>
    <p:sldId id="302" r:id="rId12"/>
    <p:sldId id="303" r:id="rId13"/>
    <p:sldId id="306" r:id="rId14"/>
    <p:sldId id="310" r:id="rId15"/>
    <p:sldId id="309" r:id="rId16"/>
    <p:sldId id="312" r:id="rId17"/>
    <p:sldId id="327" r:id="rId18"/>
    <p:sldId id="324" r:id="rId19"/>
    <p:sldId id="313" r:id="rId20"/>
    <p:sldId id="328" r:id="rId21"/>
    <p:sldId id="334" r:id="rId22"/>
    <p:sldId id="335" r:id="rId23"/>
    <p:sldId id="336" r:id="rId24"/>
    <p:sldId id="337" r:id="rId25"/>
    <p:sldId id="338" r:id="rId26"/>
    <p:sldId id="333" r:id="rId27"/>
  </p:sldIdLst>
  <p:sldSz cx="9144000" cy="6858000" type="screen4x3"/>
  <p:notesSz cx="7007225" cy="9293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99"/>
    <a:srgbClr val="FF0000"/>
    <a:srgbClr val="FF00FF"/>
    <a:srgbClr val="CCECFF"/>
    <a:srgbClr val="FFCC00"/>
    <a:srgbClr val="A47D00"/>
    <a:srgbClr val="663300"/>
    <a:srgbClr val="996633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1" d="100"/>
          <a:sy n="71" d="100"/>
        </p:scale>
        <p:origin x="49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8FBB4CED-150C-468C-865D-165F7B030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56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E7CE7-F337-4C24-8A62-AC3BB840A5CA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4838"/>
            <a:ext cx="5607050" cy="4181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650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8750" y="882650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80C37-480D-43D3-8617-90B8FB2A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0C37-480D-43D3-8617-90B8FB2A67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78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26E69-67DF-4B5B-A992-EEFFEAD47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70EC6-47BC-4B38-AF84-2A227E6B0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784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8BF799-3B2D-476A-8797-EA353D396B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00199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endParaRPr lang="en-US" sz="6000" b="1" dirty="0">
              <a:solidFill>
                <a:srgbClr val="FF99CC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332037"/>
            <a:ext cx="38100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023" y="2057400"/>
            <a:ext cx="4131953" cy="455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148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5:  solve for x</a:t>
            </a:r>
            <a:endParaRPr lang="en-US" b="1" dirty="0">
              <a:latin typeface="Tw Cen MT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590800" y="1676400"/>
            <a:ext cx="4267200" cy="4114800"/>
          </a:xfrm>
          <a:prstGeom prst="ellips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endCxn id="3" idx="7"/>
          </p:cNvCxnSpPr>
          <p:nvPr/>
        </p:nvCxnSpPr>
        <p:spPr>
          <a:xfrm flipV="1">
            <a:off x="3200400" y="2278998"/>
            <a:ext cx="3032683" cy="290260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3" idx="3"/>
          </p:cNvCxnSpPr>
          <p:nvPr/>
        </p:nvCxnSpPr>
        <p:spPr>
          <a:xfrm rot="5400000">
            <a:off x="1909158" y="3135359"/>
            <a:ext cx="3359802" cy="74668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81400" y="1295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" pitchFamily="34" charset="0"/>
              </a:rPr>
              <a:t>A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5029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" pitchFamily="34" charset="0"/>
              </a:rPr>
              <a:t>C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1752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" pitchFamily="34" charset="0"/>
              </a:rPr>
              <a:t>B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4840" y="3948752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w Cen MT" pitchFamily="34" charset="0"/>
              </a:rPr>
              <a:t>42</a:t>
            </a:r>
            <a:r>
              <a:rPr lang="en-US" sz="3600" b="1" dirty="0" smtClean="0">
                <a:latin typeface="Tw Cen MT" pitchFamily="34" charset="0"/>
                <a:sym typeface="Symbol"/>
              </a:rPr>
              <a:t></a:t>
            </a:r>
            <a:endParaRPr lang="en-US" sz="3600" b="1" baseline="30000" dirty="0">
              <a:latin typeface="Tw Cen MT" pitchFamily="34" charset="0"/>
            </a:endParaRPr>
          </a:p>
        </p:txBody>
      </p:sp>
      <p:cxnSp>
        <p:nvCxnSpPr>
          <p:cNvPr id="15" name="Straight Connector 14"/>
          <p:cNvCxnSpPr>
            <a:endCxn id="3" idx="5"/>
          </p:cNvCxnSpPr>
          <p:nvPr/>
        </p:nvCxnSpPr>
        <p:spPr>
          <a:xfrm rot="16200000" flipH="1">
            <a:off x="3417842" y="2373360"/>
            <a:ext cx="3359801" cy="227068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248400" y="2286000"/>
            <a:ext cx="0" cy="297180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30240" y="409956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w Cen MT" pitchFamily="34" charset="0"/>
              </a:rPr>
              <a:t>x</a:t>
            </a:r>
            <a:r>
              <a:rPr lang="en-US" sz="3600" b="1" dirty="0" smtClean="0">
                <a:latin typeface="Tw Cen MT" pitchFamily="34" charset="0"/>
                <a:sym typeface="Symbol"/>
              </a:rPr>
              <a:t></a:t>
            </a:r>
            <a:endParaRPr lang="en-US" sz="3600" b="1" baseline="30000" dirty="0">
              <a:latin typeface="Tw Cen M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72200" y="5029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" pitchFamily="34" charset="0"/>
              </a:rPr>
              <a:t>D</a:t>
            </a:r>
            <a:endParaRPr lang="en-US" sz="3600" dirty="0">
              <a:latin typeface="Tw Cen MT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8600" y="1295400"/>
          <a:ext cx="30718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0" name="Equation" r:id="rId3" imgW="507780" imgH="165028" progId="Equation.DSMT4">
                  <p:embed/>
                </p:oleObj>
              </mc:Choice>
              <mc:Fallback>
                <p:oleObj name="Equation" r:id="rId3" imgW="507780" imgH="165028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30718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28600"/>
            <a:ext cx="4463481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6:  solve for x.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0" y="1600200"/>
          <a:ext cx="4450641" cy="336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2" name="Equation" r:id="rId4" imgW="774364" imgH="583947" progId="Equation.DSMT4">
                  <p:embed/>
                </p:oleObj>
              </mc:Choice>
              <mc:Fallback>
                <p:oleObj name="Equation" r:id="rId4" imgW="774364" imgH="583947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0200"/>
                        <a:ext cx="4450641" cy="336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0" y="5257800"/>
            <a:ext cx="686406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200" b="1" dirty="0" smtClean="0">
                <a:latin typeface="Tw Cen MT" pitchFamily="34" charset="0"/>
              </a:rPr>
              <a:t>x</a:t>
            </a:r>
            <a:r>
              <a:rPr lang="en-US" sz="4200" b="1" dirty="0" smtClean="0">
                <a:latin typeface="Tw Cen MT" pitchFamily="34" charset="0"/>
                <a:sym typeface="Symbol"/>
              </a:rPr>
              <a:t></a:t>
            </a:r>
            <a:endParaRPr lang="en-US" sz="42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077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7:  solve for x.</a:t>
            </a:r>
            <a:endParaRPr lang="en-US" b="1" dirty="0">
              <a:latin typeface="Tw Cen MT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91000" y="1676400"/>
            <a:ext cx="4267200" cy="4114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2"/>
          </p:cNvCxnSpPr>
          <p:nvPr/>
        </p:nvCxnSpPr>
        <p:spPr>
          <a:xfrm rot="10800000" flipH="1">
            <a:off x="4191000" y="3276600"/>
            <a:ext cx="4191000" cy="4572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584244" y="2691453"/>
            <a:ext cx="2895601" cy="11430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81600" y="1295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" pitchFamily="34" charset="0"/>
              </a:rPr>
              <a:t>C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3352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" pitchFamily="34" charset="0"/>
              </a:rPr>
              <a:t>S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4572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" pitchFamily="34" charset="0"/>
              </a:rPr>
              <a:t>T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0" y="2971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" pitchFamily="34" charset="0"/>
              </a:rPr>
              <a:t>A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0" y="3962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w Cen MT" pitchFamily="34" charset="0"/>
              </a:rPr>
              <a:t>22</a:t>
            </a:r>
            <a:r>
              <a:rPr lang="en-US" sz="3600" b="1" dirty="0" smtClean="0">
                <a:latin typeface="Tw Cen MT" pitchFamily="34" charset="0"/>
                <a:sym typeface="Symbol"/>
              </a:rPr>
              <a:t></a:t>
            </a:r>
            <a:endParaRPr lang="en-US" sz="3600" b="1" baseline="30000" dirty="0" smtClean="0">
              <a:latin typeface="Tw Cen M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05459">
            <a:off x="6858000" y="1295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w Cen MT" pitchFamily="34" charset="0"/>
              </a:rPr>
              <a:t>164</a:t>
            </a:r>
            <a:r>
              <a:rPr lang="en-US" sz="3600" b="1" dirty="0" smtClean="0">
                <a:latin typeface="Tw Cen MT" pitchFamily="34" charset="0"/>
                <a:sym typeface="Symbol"/>
              </a:rPr>
              <a:t></a:t>
            </a:r>
            <a:endParaRPr lang="en-US" sz="3600" b="1" baseline="30000" dirty="0" smtClean="0">
              <a:latin typeface="Tw Cen M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0600" y="3581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w Cen MT" pitchFamily="34" charset="0"/>
              </a:rPr>
              <a:t>x</a:t>
            </a:r>
            <a:r>
              <a:rPr lang="en-US" sz="3600" b="1" dirty="0" smtClean="0">
                <a:latin typeface="Tw Cen MT" pitchFamily="34" charset="0"/>
                <a:sym typeface="Symbol"/>
              </a:rPr>
              <a:t></a:t>
            </a:r>
            <a:endParaRPr lang="en-US" sz="3600" b="1" baseline="30000" dirty="0" smtClean="0">
              <a:latin typeface="Tw Cen MT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1847" y="1143000"/>
          <a:ext cx="3661953" cy="330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10" name="Equation" r:id="rId3" imgW="939392" imgH="850531" progId="Equation.DSMT4">
                  <p:embed/>
                </p:oleObj>
              </mc:Choice>
              <mc:Fallback>
                <p:oleObj name="Equation" r:id="rId3" imgW="939392" imgH="850531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47" y="1143000"/>
                        <a:ext cx="3661953" cy="330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8:  Solve for x. </a:t>
            </a:r>
            <a:br>
              <a:rPr lang="en-US" b="1" dirty="0" smtClean="0">
                <a:latin typeface="Tw Cen MT" pitchFamily="34" charset="0"/>
              </a:rPr>
            </a:br>
            <a:r>
              <a:rPr lang="en-US" b="1" dirty="0" smtClean="0">
                <a:latin typeface="Tw Cen MT" pitchFamily="34" charset="0"/>
              </a:rPr>
              <a:t>(Circle A)</a:t>
            </a:r>
            <a:endParaRPr lang="en-US" b="1" dirty="0">
              <a:latin typeface="Tw Cen M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4114800"/>
            <a:ext cx="933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x</a:t>
            </a:r>
            <a:r>
              <a:rPr lang="en-US" sz="4400" b="1" dirty="0" smtClean="0">
                <a:latin typeface="Tw Cen MT" pitchFamily="34" charset="0"/>
                <a:sym typeface="Symbol"/>
              </a:rPr>
              <a:t></a:t>
            </a:r>
            <a:r>
              <a:rPr lang="en-US" sz="4400" b="1" dirty="0" smtClean="0">
                <a:latin typeface="Tw Cen MT" pitchFamily="34" charset="0"/>
              </a:rPr>
              <a:t> </a:t>
            </a:r>
            <a:endParaRPr lang="en-US" sz="4400" b="1" dirty="0">
              <a:latin typeface="Tw Cen M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3192959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168</a:t>
            </a:r>
            <a:r>
              <a:rPr lang="en-US" sz="4400" b="1" dirty="0" smtClean="0">
                <a:latin typeface="Tw Cen MT" pitchFamily="34" charset="0"/>
                <a:sym typeface="Symbol"/>
              </a:rPr>
              <a:t></a:t>
            </a:r>
            <a:endParaRPr lang="en-US" sz="4400" b="1" baseline="30000" dirty="0" smtClean="0">
              <a:latin typeface="Tw Cen MT" pitchFamily="34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904999" y="2395632"/>
            <a:ext cx="3619086" cy="3352423"/>
            <a:chOff x="6300" y="996"/>
            <a:chExt cx="1636" cy="167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6300" y="996"/>
              <a:ext cx="1440" cy="1440"/>
              <a:chOff x="6300" y="996"/>
              <a:chExt cx="1440" cy="1440"/>
            </a:xfrm>
          </p:grpSpPr>
          <p:sp>
            <p:nvSpPr>
              <p:cNvPr id="25" name="Oval 5"/>
              <p:cNvSpPr>
                <a:spLocks noChangeArrowheads="1"/>
              </p:cNvSpPr>
              <p:nvPr/>
            </p:nvSpPr>
            <p:spPr bwMode="auto">
              <a:xfrm>
                <a:off x="6300" y="996"/>
                <a:ext cx="1440" cy="14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auto">
              <a:xfrm>
                <a:off x="6799" y="1034"/>
                <a:ext cx="207" cy="6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  <p:sp>
            <p:nvSpPr>
              <p:cNvPr id="27" name="Line 7"/>
              <p:cNvSpPr>
                <a:spLocks noChangeShapeType="1"/>
              </p:cNvSpPr>
              <p:nvPr/>
            </p:nvSpPr>
            <p:spPr bwMode="auto">
              <a:xfrm>
                <a:off x="7020" y="1686"/>
                <a:ext cx="503" cy="5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  <p:sp>
            <p:nvSpPr>
              <p:cNvPr id="30" name="Oval 10"/>
              <p:cNvSpPr>
                <a:spLocks noChangeArrowheads="1"/>
              </p:cNvSpPr>
              <p:nvPr/>
            </p:nvSpPr>
            <p:spPr bwMode="auto">
              <a:xfrm>
                <a:off x="6990" y="1646"/>
                <a:ext cx="72" cy="7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</p:grp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6799" y="1446"/>
              <a:ext cx="3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w Cen MT" pitchFamily="34" charset="0"/>
                </a:rPr>
                <a:t>A</a:t>
              </a: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7576" y="2134"/>
              <a:ext cx="3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</a:endParaRPr>
            </a:p>
          </p:txBody>
        </p:sp>
      </p:grpSp>
      <p:sp>
        <p:nvSpPr>
          <p:cNvPr id="31" name="Line 13"/>
          <p:cNvSpPr>
            <a:spLocks noChangeShapeType="1"/>
          </p:cNvSpPr>
          <p:nvPr/>
        </p:nvSpPr>
        <p:spPr bwMode="auto">
          <a:xfrm flipH="1" flipV="1">
            <a:off x="2247900" y="4702922"/>
            <a:ext cx="2362200" cy="1310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 flipH="1">
            <a:off x="2247900" y="2450633"/>
            <a:ext cx="779634" cy="223090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5518150" y="1287463"/>
          <a:ext cx="3303588" cy="368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87" name="Equation" r:id="rId3" imgW="545863" imgH="609336" progId="Equation.DSMT4">
                  <p:embed/>
                </p:oleObj>
              </mc:Choice>
              <mc:Fallback>
                <p:oleObj name="Equation" r:id="rId3" imgW="545863" imgH="609336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1287463"/>
                        <a:ext cx="3303588" cy="368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9:  solve for x.</a:t>
            </a:r>
            <a:endParaRPr lang="en-US" b="1" dirty="0">
              <a:latin typeface="Tw Cen MT" pitchFamily="34" charset="0"/>
            </a:endParaRPr>
          </a:p>
        </p:txBody>
      </p:sp>
      <p:grpSp>
        <p:nvGrpSpPr>
          <p:cNvPr id="3" name="Group 44"/>
          <p:cNvGrpSpPr/>
          <p:nvPr/>
        </p:nvGrpSpPr>
        <p:grpSpPr>
          <a:xfrm>
            <a:off x="152401" y="1143002"/>
            <a:ext cx="6180083" cy="3733798"/>
            <a:chOff x="-1661161" y="2438397"/>
            <a:chExt cx="5242560" cy="3124200"/>
          </a:xfrm>
        </p:grpSpPr>
        <p:sp>
          <p:nvSpPr>
            <p:cNvPr id="10" name="Oval 9"/>
            <p:cNvSpPr/>
            <p:nvPr/>
          </p:nvSpPr>
          <p:spPr>
            <a:xfrm>
              <a:off x="304799" y="2438397"/>
              <a:ext cx="3276600" cy="3124200"/>
            </a:xfrm>
            <a:prstGeom prst="ellipse">
              <a:avLst/>
            </a:pr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/>
            </a:p>
          </p:txBody>
        </p:sp>
        <p:cxnSp>
          <p:nvCxnSpPr>
            <p:cNvPr id="11" name="Straight Connector 10"/>
            <p:cNvCxnSpPr>
              <a:stCxn id="10" idx="1"/>
            </p:cNvCxnSpPr>
            <p:nvPr/>
          </p:nvCxnSpPr>
          <p:spPr>
            <a:xfrm rot="16200000" flipH="1" flipV="1">
              <a:off x="-1499111" y="2733874"/>
              <a:ext cx="2121707" cy="2445808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-1661161" y="4485286"/>
              <a:ext cx="5133340" cy="538656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762000" y="3505200"/>
            <a:ext cx="8929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x</a:t>
            </a:r>
            <a:r>
              <a:rPr lang="en-US" sz="4400" b="1" dirty="0" smtClean="0">
                <a:latin typeface="Tw Cen MT" pitchFamily="34" charset="0"/>
                <a:sym typeface="Symbol"/>
              </a:rPr>
              <a:t></a:t>
            </a:r>
            <a:endParaRPr lang="en-US" sz="4400" b="1" baseline="30000" dirty="0" smtClean="0">
              <a:latin typeface="Tw Cen M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720487">
            <a:off x="5421251" y="1157573"/>
            <a:ext cx="1545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120</a:t>
            </a:r>
            <a:r>
              <a:rPr lang="en-US" sz="4400" b="1" dirty="0" smtClean="0">
                <a:latin typeface="Tw Cen MT" pitchFamily="34" charset="0"/>
                <a:sym typeface="Symbol"/>
              </a:rPr>
              <a:t></a:t>
            </a:r>
            <a:endParaRPr lang="en-US" sz="4400" b="1" baseline="30000" dirty="0" smtClean="0">
              <a:latin typeface="Tw Cen M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4724400"/>
            <a:ext cx="1545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130</a:t>
            </a:r>
            <a:r>
              <a:rPr lang="en-US" sz="4400" b="1" dirty="0" smtClean="0">
                <a:latin typeface="Tw Cen MT" pitchFamily="34" charset="0"/>
                <a:sym typeface="Symbol"/>
              </a:rPr>
              <a:t></a:t>
            </a:r>
            <a:endParaRPr lang="en-US" sz="4400" b="1" baseline="30000" dirty="0" smtClean="0">
              <a:latin typeface="Tw Cen MT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0" y="4343400"/>
          <a:ext cx="3829914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8" name="Equation" r:id="rId3" imgW="927100" imgH="609600" progId="Equation.DSMT4">
                  <p:embed/>
                </p:oleObj>
              </mc:Choice>
              <mc:Fallback>
                <p:oleObj name="Equation" r:id="rId3" imgW="927100" imgH="609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43400"/>
                        <a:ext cx="3829914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1143000"/>
          </a:xfrm>
        </p:spPr>
        <p:txBody>
          <a:bodyPr/>
          <a:lstStyle/>
          <a:p>
            <a:pPr algn="l"/>
            <a:r>
              <a:rPr lang="en-US" b="1" dirty="0">
                <a:latin typeface="Tw Cen MT" pitchFamily="34" charset="0"/>
              </a:rPr>
              <a:t>Question </a:t>
            </a:r>
            <a:r>
              <a:rPr lang="en-US" b="1" dirty="0" smtClean="0">
                <a:latin typeface="Tw Cen MT" pitchFamily="34" charset="0"/>
              </a:rPr>
              <a:t>10:  Solve for x and y.</a:t>
            </a:r>
            <a:endParaRPr lang="en-US" dirty="0"/>
          </a:p>
        </p:txBody>
      </p:sp>
      <p:pic>
        <p:nvPicPr>
          <p:cNvPr id="162824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51" t="40104" r="45508" b="35677"/>
          <a:stretch/>
        </p:blipFill>
        <p:spPr bwMode="auto">
          <a:xfrm>
            <a:off x="800100" y="1752600"/>
            <a:ext cx="4476750" cy="4248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964064"/>
              </p:ext>
            </p:extLst>
          </p:nvPr>
        </p:nvGraphicFramePr>
        <p:xfrm>
          <a:off x="5672138" y="1671638"/>
          <a:ext cx="2995612" cy="291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8" name="Equation" r:id="rId4" imgW="495000" imgH="482400" progId="Equation.DSMT4">
                  <p:embed/>
                </p:oleObj>
              </mc:Choice>
              <mc:Fallback>
                <p:oleObj name="Equation" r:id="rId4" imgW="49500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138" y="1671638"/>
                        <a:ext cx="2995612" cy="291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05778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Area &amp; Circumference</a:t>
            </a:r>
            <a:endParaRPr lang="en-US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597589"/>
              </p:ext>
            </p:extLst>
          </p:nvPr>
        </p:nvGraphicFramePr>
        <p:xfrm>
          <a:off x="990600" y="1676400"/>
          <a:ext cx="7045076" cy="505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8" name="Equation" r:id="rId3" imgW="2120760" imgH="1523880" progId="Equation.DSMT4">
                  <p:embed/>
                </p:oleObj>
              </mc:Choice>
              <mc:Fallback>
                <p:oleObj name="Equation" r:id="rId3" imgW="2120760" imgH="1523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7045076" cy="505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76104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2667000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11</a:t>
            </a:r>
            <a:br>
              <a:rPr lang="en-US" b="1" dirty="0" smtClean="0">
                <a:latin typeface="Tw Cen MT" pitchFamily="34" charset="0"/>
              </a:rPr>
            </a:br>
            <a:r>
              <a:rPr lang="en-US" dirty="0" smtClean="0"/>
              <a:t>Find the area of the shaded sector.  Round to the nearest tenths.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362200"/>
            <a:ext cx="3733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135615" y="2667000"/>
          <a:ext cx="436018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2" name="Equation" r:id="rId4" imgW="1257300" imgH="660400" progId="Equation.DSMT4">
                  <p:embed/>
                </p:oleObj>
              </mc:Choice>
              <mc:Fallback>
                <p:oleObj name="Equation" r:id="rId4" imgW="1257300" imgH="660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15" y="2667000"/>
                        <a:ext cx="4360185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914400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 to KNOW for Segments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465929"/>
              </p:ext>
            </p:extLst>
          </p:nvPr>
        </p:nvGraphicFramePr>
        <p:xfrm>
          <a:off x="2641600" y="1879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7" name="Equation" r:id="rId3" imgW="914400" imgH="179640" progId="Equation.DSMT4">
                  <p:embed/>
                </p:oleObj>
              </mc:Choice>
              <mc:Fallback>
                <p:oleObj name="Equation" r:id="rId3" imgW="914400" imgH="179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1879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42260"/>
              </p:ext>
            </p:extLst>
          </p:nvPr>
        </p:nvGraphicFramePr>
        <p:xfrm>
          <a:off x="150812" y="1982788"/>
          <a:ext cx="8840788" cy="403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8" name="Equation" r:id="rId5" imgW="2616120" imgH="1193760" progId="Equation.DSMT4">
                  <p:embed/>
                </p:oleObj>
              </mc:Choice>
              <mc:Fallback>
                <p:oleObj name="Equation" r:id="rId5" imgW="261612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" y="1982788"/>
                        <a:ext cx="8840788" cy="4037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6661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12:  Solve for x.</a:t>
            </a:r>
            <a:endParaRPr lang="en-US" b="1" dirty="0">
              <a:latin typeface="Tw Cen MT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1555612"/>
            <a:ext cx="4205514" cy="4464188"/>
            <a:chOff x="533400" y="1555612"/>
            <a:chExt cx="4205514" cy="4464188"/>
          </a:xfrm>
        </p:grpSpPr>
        <p:sp>
          <p:nvSpPr>
            <p:cNvPr id="25" name="Oval 24"/>
            <p:cNvSpPr/>
            <p:nvPr/>
          </p:nvSpPr>
          <p:spPr>
            <a:xfrm>
              <a:off x="533400" y="1555612"/>
              <a:ext cx="4205514" cy="4464188"/>
            </a:xfrm>
            <a:prstGeom prst="ellipse">
              <a:avLst/>
            </a:prstGeom>
            <a:noFill/>
            <a:ln w="38100" cmpd="sng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latin typeface="Century Gothic" pitchFamily="34" charset="0"/>
              </a:endParaRPr>
            </a:p>
          </p:txBody>
        </p:sp>
        <p:cxnSp>
          <p:nvCxnSpPr>
            <p:cNvPr id="26" name="Straight Connector 25"/>
            <p:cNvCxnSpPr>
              <a:stCxn id="25" idx="1"/>
              <a:endCxn id="25" idx="6"/>
            </p:cNvCxnSpPr>
            <p:nvPr/>
          </p:nvCxnSpPr>
          <p:spPr>
            <a:xfrm rot="16200000" flipH="1">
              <a:off x="2154933" y="1203725"/>
              <a:ext cx="1578330" cy="3589629"/>
            </a:xfrm>
            <a:prstGeom prst="line">
              <a:avLst/>
            </a:prstGeom>
            <a:ln w="38100" cmpd="sng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3"/>
            </p:cNvCxnSpPr>
            <p:nvPr/>
          </p:nvCxnSpPr>
          <p:spPr>
            <a:xfrm flipV="1">
              <a:off x="1149283" y="1790568"/>
              <a:ext cx="2432117" cy="3575467"/>
            </a:xfrm>
            <a:prstGeom prst="line">
              <a:avLst/>
            </a:prstGeom>
            <a:ln w="38100" cmpd="sng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524000" y="2406215"/>
            <a:ext cx="1328057" cy="64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x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3943" y="2057400"/>
            <a:ext cx="1328057" cy="64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2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1371" y="3930215"/>
            <a:ext cx="2213429" cy="64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6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7829" y="3244415"/>
            <a:ext cx="2434771" cy="64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3x</a:t>
            </a:r>
            <a:endParaRPr lang="en-US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9407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99CC"/>
                </a:solidFill>
              </a:rPr>
              <a:t>GSE Geometry</a:t>
            </a:r>
            <a:endParaRPr lang="en-US" b="1" dirty="0">
              <a:solidFill>
                <a:srgbClr val="FF99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6375"/>
            <a:ext cx="6324600" cy="31972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99CC"/>
                </a:solidFill>
              </a:rPr>
              <a:t>Units 4 and 5 – Circles: </a:t>
            </a:r>
            <a:r>
              <a:rPr lang="en-US" sz="4000" b="1" dirty="0">
                <a:solidFill>
                  <a:srgbClr val="FF99CC"/>
                </a:solidFill>
              </a:rPr>
              <a:t>– Angles, Arcs, Area of a Circle, Area of a Sector, Circumference, Arc Length, &amp; Segments</a:t>
            </a:r>
          </a:p>
        </p:txBody>
      </p:sp>
    </p:spTree>
    <p:extLst>
      <p:ext uri="{BB962C8B-B14F-4D97-AF65-F5344CB8AC3E}">
        <p14:creationId xmlns:p14="http://schemas.microsoft.com/office/powerpoint/2010/main" val="385266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772400" cy="1143000"/>
          </a:xfrm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b="1" dirty="0" smtClean="0">
                <a:latin typeface="Tw Cen MT" pitchFamily="34" charset="0"/>
              </a:rPr>
              <a:t>Question 13:  Solve for x.</a:t>
            </a:r>
            <a:endParaRPr lang="en-US" b="1" dirty="0">
              <a:latin typeface="Tw Cen MT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57600" y="2350489"/>
            <a:ext cx="5334000" cy="2983511"/>
            <a:chOff x="3581400" y="2350489"/>
            <a:chExt cx="5334000" cy="2983511"/>
          </a:xfrm>
        </p:grpSpPr>
        <p:grpSp>
          <p:nvGrpSpPr>
            <p:cNvPr id="7" name="Group 6"/>
            <p:cNvGrpSpPr/>
            <p:nvPr/>
          </p:nvGrpSpPr>
          <p:grpSpPr>
            <a:xfrm>
              <a:off x="3581400" y="2350489"/>
              <a:ext cx="5334000" cy="2983511"/>
              <a:chOff x="990600" y="2133600"/>
              <a:chExt cx="2819400" cy="14478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990600" y="2133600"/>
                <a:ext cx="1447800" cy="1447800"/>
              </a:xfrm>
              <a:prstGeom prst="ellipse">
                <a:avLst/>
              </a:prstGeom>
              <a:noFill/>
              <a:ln w="38100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>
                <a:stCxn id="12" idx="1"/>
              </p:cNvCxnSpPr>
              <p:nvPr/>
            </p:nvCxnSpPr>
            <p:spPr>
              <a:xfrm rot="16200000" flipH="1">
                <a:off x="2383725" y="1164525"/>
                <a:ext cx="245175" cy="2607374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12" idx="3"/>
              </p:cNvCxnSpPr>
              <p:nvPr/>
            </p:nvCxnSpPr>
            <p:spPr>
              <a:xfrm rot="5400000" flipH="1" flipV="1">
                <a:off x="2117025" y="1676401"/>
                <a:ext cx="778575" cy="2607374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4734697" y="2799821"/>
              <a:ext cx="864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Century Gothic" pitchFamily="34" charset="0"/>
                </a:rPr>
                <a:t>x</a:t>
              </a:r>
              <a:endParaRPr lang="en-US" sz="3600" dirty="0">
                <a:latin typeface="Century Gothic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97130" y="2528494"/>
              <a:ext cx="864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Century Gothic" pitchFamily="34" charset="0"/>
                </a:rPr>
                <a:t>4</a:t>
              </a:r>
              <a:endParaRPr lang="en-US" sz="3600" dirty="0">
                <a:latin typeface="Century Gothic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59809" y="4484390"/>
              <a:ext cx="14416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Century Gothic" pitchFamily="34" charset="0"/>
                </a:rPr>
                <a:t>10</a:t>
              </a:r>
              <a:endParaRPr lang="en-US" sz="3600" dirty="0">
                <a:latin typeface="Century Gothic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85454" y="3759111"/>
              <a:ext cx="864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Century Gothic" pitchFamily="34" charset="0"/>
                </a:rPr>
                <a:t>5</a:t>
              </a:r>
              <a:endParaRPr lang="en-US" sz="3600" dirty="0"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2369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14:  Solve for x.</a:t>
            </a:r>
            <a:endParaRPr lang="en-US" b="1" dirty="0">
              <a:latin typeface="Tw Cen MT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38200" y="1381779"/>
            <a:ext cx="5105400" cy="3266421"/>
            <a:chOff x="838200" y="1381779"/>
            <a:chExt cx="5105400" cy="3266421"/>
          </a:xfrm>
        </p:grpSpPr>
        <p:grpSp>
          <p:nvGrpSpPr>
            <p:cNvPr id="12" name="Group 11"/>
            <p:cNvGrpSpPr/>
            <p:nvPr/>
          </p:nvGrpSpPr>
          <p:grpSpPr>
            <a:xfrm>
              <a:off x="838200" y="1381779"/>
              <a:ext cx="5105400" cy="3150044"/>
              <a:chOff x="5181600" y="2286000"/>
              <a:chExt cx="2362200" cy="14478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6096000" y="2286000"/>
                <a:ext cx="1447800" cy="1447800"/>
              </a:xfrm>
              <a:prstGeom prst="ellipse">
                <a:avLst/>
              </a:prstGeom>
              <a:noFill/>
              <a:ln w="38100" cmpd="sng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latin typeface="Century Gothic" pitchFamily="34" charset="0"/>
                </a:endParaRPr>
              </a:p>
            </p:txBody>
          </p:sp>
          <p:cxnSp>
            <p:nvCxnSpPr>
              <p:cNvPr id="17" name="Straight Connector 16"/>
              <p:cNvCxnSpPr>
                <a:stCxn id="16" idx="1"/>
              </p:cNvCxnSpPr>
              <p:nvPr/>
            </p:nvCxnSpPr>
            <p:spPr>
              <a:xfrm rot="16200000" flipH="1" flipV="1">
                <a:off x="5241224" y="2438400"/>
                <a:ext cx="1007177" cy="1126426"/>
              </a:xfrm>
              <a:prstGeom prst="line">
                <a:avLst/>
              </a:prstGeom>
              <a:ln w="38100" cmpd="sng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6" idx="5"/>
              </p:cNvCxnSpPr>
              <p:nvPr/>
            </p:nvCxnSpPr>
            <p:spPr>
              <a:xfrm rot="5400000" flipH="1">
                <a:off x="6248401" y="2438402"/>
                <a:ext cx="16574" cy="2150172"/>
              </a:xfrm>
              <a:prstGeom prst="line">
                <a:avLst/>
              </a:prstGeom>
              <a:ln w="38100" cmpd="sng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826342" y="2249269"/>
              <a:ext cx="9881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Century Gothic" pitchFamily="34" charset="0"/>
                </a:rPr>
                <a:t>x</a:t>
              </a:r>
              <a:endParaRPr lang="en-US" sz="3600" dirty="0">
                <a:latin typeface="Century Gothic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91032" y="4001869"/>
              <a:ext cx="16469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Century Gothic" pitchFamily="34" charset="0"/>
                </a:rPr>
                <a:t>9</a:t>
              </a:r>
              <a:endParaRPr lang="en-US" sz="3600" dirty="0">
                <a:latin typeface="Century Gothic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61387" y="3468469"/>
              <a:ext cx="9881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Century Gothic" pitchFamily="34" charset="0"/>
                </a:rPr>
                <a:t>7</a:t>
              </a:r>
              <a:endParaRPr lang="en-US" sz="3600" dirty="0"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23347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15:  solve for x.</a:t>
            </a:r>
            <a:endParaRPr lang="en-US" b="1" dirty="0">
              <a:latin typeface="Tw Cen MT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048000" y="2642211"/>
            <a:ext cx="4999118" cy="3058408"/>
            <a:chOff x="6096000" y="4953000"/>
            <a:chExt cx="2362200" cy="1447801"/>
          </a:xfrm>
        </p:grpSpPr>
        <p:sp>
          <p:nvSpPr>
            <p:cNvPr id="26" name="Oval 25"/>
            <p:cNvSpPr/>
            <p:nvPr/>
          </p:nvSpPr>
          <p:spPr>
            <a:xfrm>
              <a:off x="6096000" y="4953000"/>
              <a:ext cx="1447800" cy="1447800"/>
            </a:xfrm>
            <a:prstGeom prst="ellipse">
              <a:avLst/>
            </a:prstGeom>
            <a:noFill/>
            <a:ln w="38100" cmpd="sng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latin typeface="Century Gothic" pitchFamily="34" charset="0"/>
              </a:endParaRPr>
            </a:p>
          </p:txBody>
        </p:sp>
        <p:cxnSp>
          <p:nvCxnSpPr>
            <p:cNvPr id="27" name="Straight Connector 26"/>
            <p:cNvCxnSpPr>
              <a:stCxn id="26" idx="1"/>
            </p:cNvCxnSpPr>
            <p:nvPr/>
          </p:nvCxnSpPr>
          <p:spPr>
            <a:xfrm rot="16200000" flipH="1">
              <a:off x="6765224" y="4707826"/>
              <a:ext cx="1235777" cy="2150174"/>
            </a:xfrm>
            <a:prstGeom prst="line">
              <a:avLst/>
            </a:prstGeom>
            <a:ln w="38100" cmpd="sng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26" idx="2"/>
            </p:cNvCxnSpPr>
            <p:nvPr/>
          </p:nvCxnSpPr>
          <p:spPr>
            <a:xfrm rot="10800000">
              <a:off x="6096000" y="5676900"/>
              <a:ext cx="2362200" cy="723900"/>
            </a:xfrm>
            <a:prstGeom prst="line">
              <a:avLst/>
            </a:prstGeom>
            <a:ln w="38100" cmpd="sng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500029" y="4306668"/>
            <a:ext cx="967571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x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93047" y="4412867"/>
            <a:ext cx="967571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3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21881" y="1676399"/>
            <a:ext cx="1612619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10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50714" y="5056742"/>
            <a:ext cx="967571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5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18040671">
            <a:off x="5527738" y="1123673"/>
            <a:ext cx="1287750" cy="5309685"/>
          </a:xfrm>
          <a:prstGeom prst="rightBrace">
            <a:avLst>
              <a:gd name="adj1" fmla="val 37871"/>
              <a:gd name="adj2" fmla="val 193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63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85800" y="1143000"/>
            <a:ext cx="3810000" cy="3471565"/>
            <a:chOff x="685800" y="1805285"/>
            <a:chExt cx="3810000" cy="3471565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1805285"/>
              <a:ext cx="3810000" cy="3471565"/>
              <a:chOff x="685800" y="1803975"/>
              <a:chExt cx="3810000" cy="3471565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838200" y="180397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entury Gothic" pitchFamily="34" charset="0"/>
                  </a:rPr>
                  <a:t>9 cm</a:t>
                </a:r>
                <a:endParaRPr lang="en-US" dirty="0">
                  <a:latin typeface="Century Gothic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057400" y="481387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entury Gothic" pitchFamily="34" charset="0"/>
                  </a:rPr>
                  <a:t>6 cm</a:t>
                </a:r>
                <a:endParaRPr lang="en-US" dirty="0">
                  <a:latin typeface="Century Gothic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819400" y="1828800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entury Gothic" pitchFamily="34" charset="0"/>
                  </a:rPr>
                  <a:t>16 cm</a:t>
                </a:r>
                <a:endParaRPr lang="en-US" dirty="0">
                  <a:latin typeface="Century Gothic" pitchFamily="34" charset="0"/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685800" y="2261175"/>
                <a:ext cx="3733800" cy="2667000"/>
                <a:chOff x="685800" y="2261175"/>
                <a:chExt cx="3733800" cy="266700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914400" y="2261175"/>
                  <a:ext cx="2590800" cy="2590800"/>
                </a:xfrm>
                <a:prstGeom prst="ellipse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>
                  <a:off x="685800" y="2261175"/>
                  <a:ext cx="381000" cy="25146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685800" y="2261175"/>
                  <a:ext cx="373380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1066800" y="4775775"/>
                  <a:ext cx="1828800" cy="152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2895600" y="2261175"/>
                  <a:ext cx="1524000" cy="265176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TextBox 55"/>
              <p:cNvSpPr txBox="1"/>
              <p:nvPr/>
            </p:nvSpPr>
            <p:spPr>
              <a:xfrm>
                <a:off x="914400" y="47961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entury Gothic" pitchFamily="34" charset="0"/>
                  </a:rPr>
                  <a:t>8 cm</a:t>
                </a:r>
                <a:endParaRPr lang="en-US" dirty="0">
                  <a:latin typeface="Century Gothic" pitchFamily="34" charset="0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716280" y="3373695"/>
              <a:ext cx="39626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  <a:sym typeface="Symbol"/>
                </a:rPr>
                <a:t></a:t>
              </a:r>
              <a:endParaRPr lang="en-US" sz="3600" dirty="0">
                <a:solidFill>
                  <a:srgbClr val="0070C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26898" y="1910655"/>
              <a:ext cx="39626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  <a:sym typeface="Symbol"/>
                </a:rPr>
                <a:t></a:t>
              </a:r>
              <a:endParaRPr lang="en-US" sz="3600" dirty="0">
                <a:solidFill>
                  <a:srgbClr val="0070C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15640" y="3687484"/>
              <a:ext cx="39626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  <a:sym typeface="Symbol"/>
                </a:rPr>
                <a:t></a:t>
              </a:r>
              <a:endParaRPr lang="en-US" sz="3600" dirty="0">
                <a:solidFill>
                  <a:srgbClr val="0070C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89738" y="4486215"/>
              <a:ext cx="39626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  <a:sym typeface="Symbol"/>
                </a:rPr>
                <a:t></a:t>
              </a:r>
              <a:endParaRPr lang="en-US" sz="36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0" y="381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Tw Cen MT" pitchFamily="34" charset="0"/>
              </a:rPr>
              <a:t>Question 16:  Find the perimeter of the polygon.</a:t>
            </a:r>
            <a:endParaRPr lang="en-US" sz="40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54177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07187"/>
              </p:ext>
            </p:extLst>
          </p:nvPr>
        </p:nvGraphicFramePr>
        <p:xfrm>
          <a:off x="1143000" y="5257800"/>
          <a:ext cx="7891038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79" name="Equation" r:id="rId3" imgW="2082600" imgH="406080" progId="Equation.DSMT4">
                  <p:embed/>
                </p:oleObj>
              </mc:Choice>
              <mc:Fallback>
                <p:oleObj name="Equation" r:id="rId3" imgW="2082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257800"/>
                        <a:ext cx="7891038" cy="153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85800" y="1143000"/>
            <a:ext cx="3810000" cy="3471565"/>
            <a:chOff x="685800" y="1805285"/>
            <a:chExt cx="3810000" cy="3471565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1805285"/>
              <a:ext cx="3810000" cy="3471565"/>
              <a:chOff x="685800" y="1803975"/>
              <a:chExt cx="3810000" cy="3471565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838200" y="180397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entury Gothic" pitchFamily="34" charset="0"/>
                  </a:rPr>
                  <a:t>9 cm</a:t>
                </a:r>
                <a:endParaRPr lang="en-US" dirty="0">
                  <a:latin typeface="Century Gothic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057400" y="481387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entury Gothic" pitchFamily="34" charset="0"/>
                  </a:rPr>
                  <a:t>6 cm</a:t>
                </a:r>
                <a:endParaRPr lang="en-US" dirty="0">
                  <a:latin typeface="Century Gothic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819400" y="1828800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entury Gothic" pitchFamily="34" charset="0"/>
                  </a:rPr>
                  <a:t>16 cm</a:t>
                </a:r>
                <a:endParaRPr lang="en-US" dirty="0">
                  <a:latin typeface="Century Gothic" pitchFamily="34" charset="0"/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685800" y="2261175"/>
                <a:ext cx="3733800" cy="2667000"/>
                <a:chOff x="685800" y="2261175"/>
                <a:chExt cx="3733800" cy="266700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914400" y="2261175"/>
                  <a:ext cx="2590800" cy="2590800"/>
                </a:xfrm>
                <a:prstGeom prst="ellipse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>
                  <a:off x="685800" y="2261175"/>
                  <a:ext cx="381000" cy="25146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685800" y="2261175"/>
                  <a:ext cx="373380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1066800" y="4775775"/>
                  <a:ext cx="1828800" cy="152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2895600" y="2261175"/>
                  <a:ext cx="1524000" cy="265176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TextBox 55"/>
              <p:cNvSpPr txBox="1"/>
              <p:nvPr/>
            </p:nvSpPr>
            <p:spPr>
              <a:xfrm>
                <a:off x="914400" y="47961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entury Gothic" pitchFamily="34" charset="0"/>
                  </a:rPr>
                  <a:t>8 cm</a:t>
                </a:r>
                <a:endParaRPr lang="en-US" dirty="0">
                  <a:latin typeface="Century Gothic" pitchFamily="34" charset="0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716280" y="3373695"/>
              <a:ext cx="39626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  <a:sym typeface="Symbol"/>
                </a:rPr>
                <a:t></a:t>
              </a:r>
              <a:endParaRPr lang="en-US" sz="3600" dirty="0">
                <a:solidFill>
                  <a:srgbClr val="0070C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26898" y="1910655"/>
              <a:ext cx="39626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  <a:sym typeface="Symbol"/>
                </a:rPr>
                <a:t></a:t>
              </a:r>
              <a:endParaRPr lang="en-US" sz="3600" dirty="0">
                <a:solidFill>
                  <a:srgbClr val="0070C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15640" y="3687484"/>
              <a:ext cx="39626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  <a:sym typeface="Symbol"/>
                </a:rPr>
                <a:t></a:t>
              </a:r>
              <a:endParaRPr lang="en-US" sz="3600" dirty="0">
                <a:solidFill>
                  <a:srgbClr val="0070C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89738" y="4486215"/>
              <a:ext cx="39626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  <a:sym typeface="Symbol"/>
                </a:rPr>
                <a:t></a:t>
              </a:r>
              <a:endParaRPr lang="en-US" sz="36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0" y="381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Tw Cen MT" pitchFamily="34" charset="0"/>
              </a:rPr>
              <a:t>Question 16:  Find the perimeter of the polygon.</a:t>
            </a:r>
            <a:endParaRPr lang="en-US" sz="40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62525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458200" cy="1524000"/>
          </a:xfrm>
          <a:solidFill>
            <a:srgbClr val="FF99CC"/>
          </a:solidFill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Constructions Practice</a:t>
            </a:r>
            <a:endParaRPr lang="en-US" sz="5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828800"/>
            <a:ext cx="3209925" cy="48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6491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458200" cy="1524000"/>
          </a:xfrm>
          <a:solidFill>
            <a:srgbClr val="FF99CC"/>
          </a:solidFill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Constructions Practice</a:t>
            </a:r>
            <a:endParaRPr lang="en-US" sz="5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905000"/>
            <a:ext cx="406717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4104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914400"/>
          </a:xfrm>
          <a:solidFill>
            <a:srgbClr val="FF99CC"/>
          </a:solidFill>
        </p:spPr>
        <p:txBody>
          <a:bodyPr/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 Formulas to KNOW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403501"/>
              </p:ext>
            </p:extLst>
          </p:nvPr>
        </p:nvGraphicFramePr>
        <p:xfrm>
          <a:off x="2641600" y="1879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21" name="Equation" r:id="rId3" imgW="914400" imgH="179640" progId="Equation.DSMT4">
                  <p:embed/>
                </p:oleObj>
              </mc:Choice>
              <mc:Fallback>
                <p:oleObj name="Equation" r:id="rId3" imgW="914400" imgH="179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1879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57141"/>
              </p:ext>
            </p:extLst>
          </p:nvPr>
        </p:nvGraphicFramePr>
        <p:xfrm>
          <a:off x="304800" y="1447800"/>
          <a:ext cx="8362799" cy="4876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22" name="Equation" r:id="rId5" imgW="2438280" imgH="1422360" progId="Equation.DSMT4">
                  <p:embed/>
                </p:oleObj>
              </mc:Choice>
              <mc:Fallback>
                <p:oleObj name="Equation" r:id="rId5" imgW="2438280" imgH="1422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362799" cy="48767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1688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5372"/>
          <a:stretch>
            <a:fillRect/>
          </a:stretch>
        </p:blipFill>
        <p:spPr bwMode="auto">
          <a:xfrm>
            <a:off x="3889456" y="1066800"/>
            <a:ext cx="5145454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772400" cy="1143000"/>
          </a:xfrm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en-US" b="1" dirty="0" smtClean="0">
                <a:latin typeface="Tw Cen MT" pitchFamily="34" charset="0"/>
              </a:rPr>
              <a:t>Question 1:  Solve for x.</a:t>
            </a:r>
            <a:endParaRPr lang="en-US" b="1" dirty="0">
              <a:latin typeface="Tw Cen MT" pitchFamily="34" charset="0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78123" y="1524000"/>
          <a:ext cx="3174677" cy="396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4" name="Equation" r:id="rId5" imgW="660400" imgH="825500" progId="Equation.DSMT4">
                  <p:embed/>
                </p:oleObj>
              </mc:Choice>
              <mc:Fallback>
                <p:oleObj name="Equation" r:id="rId5" imgW="660400" imgH="8255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23" y="1524000"/>
                        <a:ext cx="3174677" cy="396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33194" y="3581400"/>
            <a:ext cx="686406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200" b="1" dirty="0" smtClean="0">
                <a:latin typeface="Tw Cen MT" pitchFamily="34" charset="0"/>
              </a:rPr>
              <a:t>x</a:t>
            </a:r>
            <a:r>
              <a:rPr lang="en-US" sz="4200" b="1" dirty="0" smtClean="0">
                <a:latin typeface="Tw Cen MT" pitchFamily="34" charset="0"/>
                <a:sym typeface="Symbol"/>
              </a:rPr>
              <a:t></a:t>
            </a:r>
            <a:endParaRPr lang="en-US" sz="42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077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2:  Solve for x.</a:t>
            </a:r>
            <a:endParaRPr lang="en-US" b="1" dirty="0">
              <a:latin typeface="Tw Cen MT" pitchFamily="34" charset="0"/>
            </a:endParaRPr>
          </a:p>
        </p:txBody>
      </p:sp>
      <p:grpSp>
        <p:nvGrpSpPr>
          <p:cNvPr id="3" name="Group 44"/>
          <p:cNvGrpSpPr/>
          <p:nvPr/>
        </p:nvGrpSpPr>
        <p:grpSpPr>
          <a:xfrm>
            <a:off x="152400" y="1143002"/>
            <a:ext cx="6810706" cy="4114798"/>
            <a:chOff x="-1661162" y="2438397"/>
            <a:chExt cx="5242561" cy="3124200"/>
          </a:xfrm>
        </p:grpSpPr>
        <p:sp>
          <p:nvSpPr>
            <p:cNvPr id="22" name="Oval 21"/>
            <p:cNvSpPr/>
            <p:nvPr/>
          </p:nvSpPr>
          <p:spPr>
            <a:xfrm>
              <a:off x="304799" y="2438397"/>
              <a:ext cx="3276600" cy="3124200"/>
            </a:xfrm>
            <a:prstGeom prst="ellipse">
              <a:avLst/>
            </a:pr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/>
            </a:p>
          </p:txBody>
        </p:sp>
        <p:cxnSp>
          <p:nvCxnSpPr>
            <p:cNvPr id="23" name="Straight Connector 22"/>
            <p:cNvCxnSpPr>
              <a:stCxn id="22" idx="7"/>
            </p:cNvCxnSpPr>
            <p:nvPr/>
          </p:nvCxnSpPr>
          <p:spPr>
            <a:xfrm rot="16200000" flipH="1" flipV="1">
              <a:off x="-343815" y="1578577"/>
              <a:ext cx="2128019" cy="4762713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22" idx="5"/>
            </p:cNvCxnSpPr>
            <p:nvPr/>
          </p:nvCxnSpPr>
          <p:spPr>
            <a:xfrm>
              <a:off x="-1661161" y="5023941"/>
              <a:ext cx="4762713" cy="81128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895600" y="35814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x</a:t>
            </a:r>
            <a:r>
              <a:rPr lang="en-US" sz="4400" b="1" dirty="0" smtClean="0">
                <a:latin typeface="Tw Cen MT" pitchFamily="34" charset="0"/>
                <a:sym typeface="Symbol"/>
              </a:rPr>
              <a:t></a:t>
            </a:r>
            <a:endParaRPr lang="en-US" sz="4400" b="1" dirty="0">
              <a:latin typeface="Tw Cen M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2667000"/>
            <a:ext cx="152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110</a:t>
            </a:r>
            <a:r>
              <a:rPr lang="en-US" sz="4400" b="1" dirty="0" smtClean="0">
                <a:latin typeface="Tw Cen MT" pitchFamily="34" charset="0"/>
                <a:sym typeface="Symbol"/>
              </a:rPr>
              <a:t></a:t>
            </a:r>
            <a:endParaRPr lang="en-US" sz="4400" b="1" baseline="30000" dirty="0">
              <a:latin typeface="Tw Cen M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39624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40</a:t>
            </a:r>
            <a:r>
              <a:rPr lang="en-US" sz="4400" b="1" dirty="0" smtClean="0">
                <a:latin typeface="Tw Cen MT" pitchFamily="34" charset="0"/>
                <a:sym typeface="Symbol"/>
              </a:rPr>
              <a:t></a:t>
            </a:r>
            <a:endParaRPr lang="en-US" sz="4400" b="1" baseline="30000" dirty="0">
              <a:latin typeface="Tw Cen MT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602247" y="4329112"/>
          <a:ext cx="354175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8" name="Equation" r:id="rId3" imgW="850531" imgH="609336" progId="Equation.DSMT4">
                  <p:embed/>
                </p:oleObj>
              </mc:Choice>
              <mc:Fallback>
                <p:oleObj name="Equation" r:id="rId3" imgW="850531" imgH="609336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247" y="4329112"/>
                        <a:ext cx="3541753" cy="252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3:  Solve for x.</a:t>
            </a:r>
            <a:endParaRPr lang="en-US" b="1" dirty="0">
              <a:latin typeface="Tw Cen MT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14400" y="1219200"/>
            <a:ext cx="4800600" cy="5177387"/>
            <a:chOff x="2133600" y="1107744"/>
            <a:chExt cx="4800600" cy="5177387"/>
          </a:xfrm>
        </p:grpSpPr>
        <p:sp>
          <p:nvSpPr>
            <p:cNvPr id="3" name="Oval 2"/>
            <p:cNvSpPr/>
            <p:nvPr/>
          </p:nvSpPr>
          <p:spPr>
            <a:xfrm>
              <a:off x="2590800" y="1676400"/>
              <a:ext cx="4267200" cy="4114800"/>
            </a:xfrm>
            <a:prstGeom prst="ellipse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3" idx="2"/>
              <a:endCxn id="3" idx="7"/>
            </p:cNvCxnSpPr>
            <p:nvPr/>
          </p:nvCxnSpPr>
          <p:spPr>
            <a:xfrm rot="10800000" flipH="1">
              <a:off x="2590799" y="2278998"/>
              <a:ext cx="3642283" cy="1454802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1"/>
              <a:endCxn id="3" idx="5"/>
            </p:cNvCxnSpPr>
            <p:nvPr/>
          </p:nvCxnSpPr>
          <p:spPr>
            <a:xfrm rot="16200000" flipH="1">
              <a:off x="3269598" y="2225117"/>
              <a:ext cx="2909604" cy="3017366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3200" y="1752600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w Cen MT" pitchFamily="34" charset="0"/>
                </a:rPr>
                <a:t>A</a:t>
              </a:r>
              <a:endParaRPr lang="en-US" sz="3600" dirty="0">
                <a:latin typeface="Tw Cen M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33600" y="3429000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w Cen MT" pitchFamily="34" charset="0"/>
                </a:rPr>
                <a:t>D</a:t>
              </a:r>
              <a:endParaRPr lang="en-US" sz="3600" dirty="0">
                <a:latin typeface="Tw Cen MT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72200" y="5105400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w Cen MT" pitchFamily="34" charset="0"/>
                </a:rPr>
                <a:t>C</a:t>
              </a:r>
              <a:endParaRPr lang="en-US" sz="3600" dirty="0">
                <a:latin typeface="Tw Cen MT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1752600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w Cen MT" pitchFamily="34" charset="0"/>
                </a:rPr>
                <a:t>B</a:t>
              </a:r>
              <a:endParaRPr lang="en-US" sz="3600" dirty="0">
                <a:latin typeface="Tw Cen MT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3400" y="1107744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w Cen MT" pitchFamily="34" charset="0"/>
                </a:rPr>
                <a:t>38</a:t>
              </a:r>
              <a:r>
                <a:rPr lang="en-US" sz="3600" b="1" dirty="0" smtClean="0">
                  <a:latin typeface="Tw Cen MT" pitchFamily="34" charset="0"/>
                  <a:sym typeface="Symbol"/>
                </a:rPr>
                <a:t></a:t>
              </a:r>
              <a:endParaRPr lang="en-US" sz="3600" b="1" baseline="30000" dirty="0">
                <a:latin typeface="Tw Cen MT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05200" y="56388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w Cen MT" pitchFamily="34" charset="0"/>
                </a:rPr>
                <a:t>148</a:t>
              </a:r>
              <a:r>
                <a:rPr lang="en-US" sz="3600" b="1" dirty="0" smtClean="0">
                  <a:latin typeface="Tw Cen MT" pitchFamily="34" charset="0"/>
                  <a:sym typeface="Symbol"/>
                </a:rPr>
                <a:t></a:t>
              </a:r>
              <a:endParaRPr lang="en-US" sz="3600" b="1" baseline="30000" dirty="0">
                <a:latin typeface="Tw Cen M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10000" y="31242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w Cen MT" pitchFamily="34" charset="0"/>
                </a:rPr>
                <a:t>x</a:t>
              </a:r>
              <a:r>
                <a:rPr lang="en-US" sz="3600" b="1" dirty="0" smtClean="0">
                  <a:latin typeface="Tw Cen MT" pitchFamily="34" charset="0"/>
                  <a:sym typeface="Symbol"/>
                </a:rPr>
                <a:t></a:t>
              </a:r>
              <a:endParaRPr lang="en-US" sz="3600" b="1" baseline="30000" dirty="0">
                <a:latin typeface="Tw Cen MT" pitchFamily="34" charset="0"/>
              </a:endParaRPr>
            </a:p>
          </p:txBody>
        </p:sp>
      </p:grp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754583"/>
              </p:ext>
            </p:extLst>
          </p:nvPr>
        </p:nvGraphicFramePr>
        <p:xfrm>
          <a:off x="5867400" y="2060034"/>
          <a:ext cx="3291840" cy="2318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2" name="Equation" r:id="rId3" imgW="863225" imgH="609336" progId="Equation.DSMT4">
                  <p:embed/>
                </p:oleObj>
              </mc:Choice>
              <mc:Fallback>
                <p:oleObj name="Equation" r:id="rId3" imgW="863225" imgH="609336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60034"/>
                        <a:ext cx="3291840" cy="231829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 pitchFamily="34" charset="0"/>
              </a:rPr>
              <a:t>Question 4:  solve for x.</a:t>
            </a:r>
            <a:endParaRPr lang="en-US" b="1" dirty="0">
              <a:latin typeface="Tw Cen MT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90800" y="2133600"/>
            <a:ext cx="6019800" cy="4114800"/>
            <a:chOff x="1981200" y="1676400"/>
            <a:chExt cx="6019800" cy="4114800"/>
          </a:xfrm>
        </p:grpSpPr>
        <p:sp>
          <p:nvSpPr>
            <p:cNvPr id="3" name="Oval 2"/>
            <p:cNvSpPr/>
            <p:nvPr/>
          </p:nvSpPr>
          <p:spPr>
            <a:xfrm>
              <a:off x="2590800" y="1676400"/>
              <a:ext cx="4267200" cy="4114800"/>
            </a:xfrm>
            <a:prstGeom prst="ellips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endCxn id="3" idx="7"/>
            </p:cNvCxnSpPr>
            <p:nvPr/>
          </p:nvCxnSpPr>
          <p:spPr>
            <a:xfrm flipV="1">
              <a:off x="2971800" y="2278998"/>
              <a:ext cx="3261283" cy="2597802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1"/>
              <a:endCxn id="3" idx="5"/>
            </p:cNvCxnSpPr>
            <p:nvPr/>
          </p:nvCxnSpPr>
          <p:spPr>
            <a:xfrm rot="16200000" flipH="1">
              <a:off x="3269598" y="2225117"/>
              <a:ext cx="2909604" cy="3017366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3200" y="1752600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w Cen MT" pitchFamily="34" charset="0"/>
                </a:rPr>
                <a:t>M</a:t>
              </a:r>
              <a:endParaRPr lang="en-US" sz="3600" dirty="0">
                <a:latin typeface="Tw Cen M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62200" y="4648200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w Cen MT" pitchFamily="34" charset="0"/>
                </a:rPr>
                <a:t>H</a:t>
              </a:r>
              <a:endParaRPr lang="en-US" sz="3600" dirty="0">
                <a:latin typeface="Tw Cen MT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72200" y="5105400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w Cen MT" pitchFamily="34" charset="0"/>
                </a:rPr>
                <a:t>T</a:t>
              </a:r>
              <a:endParaRPr lang="en-US" sz="3600" dirty="0">
                <a:latin typeface="Tw Cen MT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1752600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w Cen MT" pitchFamily="34" charset="0"/>
                </a:rPr>
                <a:t>A</a:t>
              </a:r>
              <a:endParaRPr lang="en-US" sz="3600" dirty="0">
                <a:latin typeface="Tw Cen MT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7600" y="32766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w Cen MT" pitchFamily="34" charset="0"/>
                </a:rPr>
                <a:t>86</a:t>
              </a:r>
              <a:r>
                <a:rPr lang="en-US" sz="3600" b="1" dirty="0" smtClean="0">
                  <a:latin typeface="Tw Cen MT" pitchFamily="34" charset="0"/>
                  <a:sym typeface="Symbol"/>
                </a:rPr>
                <a:t></a:t>
              </a:r>
              <a:endParaRPr lang="en-US" sz="3600" b="1" baseline="30000" dirty="0">
                <a:latin typeface="Tw Cen MT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81800" y="33528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w Cen MT" pitchFamily="34" charset="0"/>
                </a:rPr>
                <a:t>104</a:t>
              </a:r>
              <a:r>
                <a:rPr lang="en-US" sz="3600" b="1" dirty="0" smtClean="0">
                  <a:latin typeface="Tw Cen MT" pitchFamily="34" charset="0"/>
                  <a:sym typeface="Symbol"/>
                </a:rPr>
                <a:t></a:t>
              </a:r>
              <a:endParaRPr lang="en-US" sz="3600" b="1" baseline="30000" dirty="0">
                <a:latin typeface="Tw Cen M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1200" y="3087469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w Cen MT" pitchFamily="34" charset="0"/>
                </a:rPr>
                <a:t>x</a:t>
              </a:r>
              <a:r>
                <a:rPr lang="en-US" sz="3600" b="1" dirty="0" smtClean="0">
                  <a:latin typeface="Tw Cen MT" pitchFamily="34" charset="0"/>
                  <a:sym typeface="Symbol"/>
                </a:rPr>
                <a:t></a:t>
              </a:r>
              <a:endParaRPr lang="en-US" sz="3600" b="1" baseline="30000" dirty="0">
                <a:latin typeface="Tw Cen MT" pitchFamily="34" charset="0"/>
              </a:endParaRPr>
            </a:p>
          </p:txBody>
        </p: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1295400"/>
          <a:ext cx="3008155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6" name="Equation" r:id="rId3" imgW="850531" imgH="609336" progId="Equation.DSMT4">
                  <p:embed/>
                </p:oleObj>
              </mc:Choice>
              <mc:Fallback>
                <p:oleObj name="Equation" r:id="rId3" imgW="850531" imgH="609336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3008155" cy="214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267</Words>
  <Application>Microsoft Office PowerPoint</Application>
  <PresentationFormat>On-screen Show (4:3)</PresentationFormat>
  <Paragraphs>94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Century Gothic</vt:lpstr>
      <vt:lpstr>Symbol</vt:lpstr>
      <vt:lpstr>Times New Roman</vt:lpstr>
      <vt:lpstr>Tw Cen MT</vt:lpstr>
      <vt:lpstr>Default Design</vt:lpstr>
      <vt:lpstr>iRespondGraphMaster</vt:lpstr>
      <vt:lpstr>iRespondQuestionMaster</vt:lpstr>
      <vt:lpstr>Equation</vt:lpstr>
      <vt:lpstr>PowerPoint Presentation</vt:lpstr>
      <vt:lpstr>GSE Geometry</vt:lpstr>
      <vt:lpstr>Constructions Practice</vt:lpstr>
      <vt:lpstr>Constructions Practice</vt:lpstr>
      <vt:lpstr>Angle Formulas to KNOW</vt:lpstr>
      <vt:lpstr>Question 1:  Solve for x.</vt:lpstr>
      <vt:lpstr>Question 2:  Solve for x.</vt:lpstr>
      <vt:lpstr>Question 3:  Solve for x.</vt:lpstr>
      <vt:lpstr>Question 4:  solve for x.</vt:lpstr>
      <vt:lpstr>Question 5:  solve for x</vt:lpstr>
      <vt:lpstr>Question 6:  solve for x.</vt:lpstr>
      <vt:lpstr>Question 7:  solve for x.</vt:lpstr>
      <vt:lpstr>Question 8:  Solve for x.  (Circle A)</vt:lpstr>
      <vt:lpstr>Question 9:  solve for x.</vt:lpstr>
      <vt:lpstr>Question 10:  Solve for x and y.</vt:lpstr>
      <vt:lpstr>Area &amp; Circumference</vt:lpstr>
      <vt:lpstr>Question 11 Find the area of the shaded sector.  Round to the nearest tenths.</vt:lpstr>
      <vt:lpstr>Formulas to KNOW for Segments</vt:lpstr>
      <vt:lpstr>Question 12:  Solve for x.</vt:lpstr>
      <vt:lpstr>Question 13:  Solve for x.</vt:lpstr>
      <vt:lpstr>Question 14:  Solve for x.</vt:lpstr>
      <vt:lpstr>Question 15:  solve for x.</vt:lpstr>
      <vt:lpstr>PowerPoint Presentation</vt:lpstr>
      <vt:lpstr>PowerPoint Presentation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McEachern High School</dc:creator>
  <cp:lastModifiedBy>Tamara Oberkofler</cp:lastModifiedBy>
  <cp:revision>101</cp:revision>
  <dcterms:created xsi:type="dcterms:W3CDTF">2001-03-20T15:50:54Z</dcterms:created>
  <dcterms:modified xsi:type="dcterms:W3CDTF">2019-05-02T15:46:25Z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